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4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  <p:sldMasterId id="2147483688" r:id="rId4"/>
  </p:sldMasterIdLst>
  <p:notesMasterIdLst>
    <p:notesMasterId r:id="rId62"/>
  </p:notesMasterIdLst>
  <p:handoutMasterIdLst>
    <p:handoutMasterId r:id="rId63"/>
  </p:handoutMasterIdLst>
  <p:sldIdLst>
    <p:sldId id="326" r:id="rId5"/>
    <p:sldId id="557" r:id="rId6"/>
    <p:sldId id="558" r:id="rId7"/>
    <p:sldId id="559" r:id="rId8"/>
    <p:sldId id="602" r:id="rId9"/>
    <p:sldId id="603" r:id="rId10"/>
    <p:sldId id="604" r:id="rId11"/>
    <p:sldId id="662" r:id="rId12"/>
    <p:sldId id="663" r:id="rId13"/>
    <p:sldId id="607" r:id="rId14"/>
    <p:sldId id="664" r:id="rId15"/>
    <p:sldId id="665" r:id="rId16"/>
    <p:sldId id="666" r:id="rId17"/>
    <p:sldId id="667" r:id="rId18"/>
    <p:sldId id="668" r:id="rId19"/>
    <p:sldId id="671" r:id="rId20"/>
    <p:sldId id="672" r:id="rId21"/>
    <p:sldId id="673" r:id="rId22"/>
    <p:sldId id="683" r:id="rId23"/>
    <p:sldId id="674" r:id="rId24"/>
    <p:sldId id="616" r:id="rId25"/>
    <p:sldId id="680" r:id="rId26"/>
    <p:sldId id="675" r:id="rId27"/>
    <p:sldId id="681" r:id="rId28"/>
    <p:sldId id="621" r:id="rId29"/>
    <p:sldId id="676" r:id="rId30"/>
    <p:sldId id="669" r:id="rId31"/>
    <p:sldId id="625" r:id="rId32"/>
    <p:sldId id="670" r:id="rId33"/>
    <p:sldId id="627" r:id="rId34"/>
    <p:sldId id="682" r:id="rId35"/>
    <p:sldId id="684" r:id="rId36"/>
    <p:sldId id="685" r:id="rId37"/>
    <p:sldId id="677" r:id="rId38"/>
    <p:sldId id="632" r:id="rId39"/>
    <p:sldId id="633" r:id="rId40"/>
    <p:sldId id="634" r:id="rId41"/>
    <p:sldId id="678" r:id="rId42"/>
    <p:sldId id="679" r:id="rId43"/>
    <p:sldId id="638" r:id="rId44"/>
    <p:sldId id="686" r:id="rId45"/>
    <p:sldId id="687" r:id="rId46"/>
    <p:sldId id="688" r:id="rId47"/>
    <p:sldId id="643" r:id="rId48"/>
    <p:sldId id="651" r:id="rId49"/>
    <p:sldId id="652" r:id="rId50"/>
    <p:sldId id="689" r:id="rId51"/>
    <p:sldId id="690" r:id="rId52"/>
    <p:sldId id="655" r:id="rId53"/>
    <p:sldId id="656" r:id="rId54"/>
    <p:sldId id="657" r:id="rId55"/>
    <p:sldId id="691" r:id="rId56"/>
    <p:sldId id="692" r:id="rId57"/>
    <p:sldId id="693" r:id="rId58"/>
    <p:sldId id="661" r:id="rId59"/>
    <p:sldId id="601" r:id="rId60"/>
    <p:sldId id="600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AB02"/>
    <a:srgbClr val="66A61E"/>
    <a:srgbClr val="E7298A"/>
    <a:srgbClr val="7570B3"/>
    <a:srgbClr val="D95F02"/>
    <a:srgbClr val="1B9E77"/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10" autoAdjust="0"/>
    <p:restoredTop sz="94762" autoAdjust="0"/>
  </p:normalViewPr>
  <p:slideViewPr>
    <p:cSldViewPr snapToGrid="0" snapToObjects="1">
      <p:cViewPr>
        <p:scale>
          <a:sx n="90" d="100"/>
          <a:sy n="90" d="100"/>
        </p:scale>
        <p:origin x="-1456" y="-344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4" Type="http://schemas.openxmlformats.org/officeDocument/2006/relationships/image" Target="../media/image43.wmf"/><Relationship Id="rId1" Type="http://schemas.openxmlformats.org/officeDocument/2006/relationships/image" Target="../media/image42.wmf"/><Relationship Id="rId2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Relationship Id="rId3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image" Target="../media/image5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3/13/15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3/13/15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endParaRPr lang="en-US" dirty="0">
              <a:ea typeface="+mn-ea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29D3BF-E75A-5F4D-91A3-268EFD1864B0}" type="slidenum">
              <a:rPr lang="en-US"/>
              <a:pPr eaLnBrk="1" hangingPunct="1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15DE39-E693-4240-B5ED-5B5CFD601017}" type="slidenum">
              <a:rPr lang="en-US"/>
              <a:pPr eaLnBrk="1" hangingPunct="1"/>
              <a:t>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34939F-C244-9C4D-9C50-604AFD2CA801}" type="slidenum">
              <a:rPr lang="en-US"/>
              <a:pPr eaLnBrk="1" hangingPunct="1"/>
              <a:t>25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6F496B-2319-B644-92D9-4258A6DAFCEE}" type="slidenum">
              <a:rPr lang="en-US"/>
              <a:pPr eaLnBrk="1" hangingPunct="1"/>
              <a:t>45</a:t>
            </a:fld>
            <a:endParaRPr lang="en-US"/>
          </a:p>
        </p:txBody>
      </p:sp>
      <p:sp>
        <p:nvSpPr>
          <p:cNvPr id="84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0A76AC-97E4-F84F-8E00-D9BA88D6230C}" type="slidenum">
              <a:rPr lang="en-US"/>
              <a:pPr eaLnBrk="1" hangingPunct="1"/>
              <a:t>46</a:t>
            </a:fld>
            <a:endParaRPr lang="en-US"/>
          </a:p>
        </p:txBody>
      </p:sp>
      <p:sp>
        <p:nvSpPr>
          <p:cNvPr id="860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6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3/13/15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32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33.wmf"/><Relationship Id="rId7" Type="http://schemas.openxmlformats.org/officeDocument/2006/relationships/image" Target="../media/image3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5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7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42.w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2.w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33.w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4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32.w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33.w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43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emf"/><Relationship Id="rId3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jpeg"/><Relationship Id="rId3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7.w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5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90481" y="3487606"/>
            <a:ext cx="7596319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7</a:t>
            </a:r>
          </a:p>
          <a:p>
            <a:r>
              <a:rPr lang="en-US" sz="2800" b="1" dirty="0" smtClean="0"/>
              <a:t>Extended single-species and multispecies models 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530: Ecosystem Based Fisheries Management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13 March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2074863"/>
            <a:ext cx="1119188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228600" y="1103313"/>
            <a:ext cx="8686800" cy="0"/>
          </a:xfrm>
          <a:prstGeom prst="line">
            <a:avLst/>
          </a:prstGeom>
          <a:noFill/>
          <a:ln w="1270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800" y="1327150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Stock/Single Species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7315200" y="132715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Ecosystem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2743200" y="132715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Multi-species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5486400" y="1327150"/>
            <a:ext cx="1752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Aggregate Biomass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-76200" y="3200400"/>
            <a:ext cx="24765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rgbClr val="FFFFFF"/>
                </a:solidFill>
              </a:rPr>
              <a:t>Single species models, forget ecosystem issues</a:t>
            </a:r>
          </a:p>
        </p:txBody>
      </p:sp>
      <p:pic>
        <p:nvPicPr>
          <p:cNvPr id="24585" name="Picture 9" descr="0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93950"/>
            <a:ext cx="17526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10" descr="0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63775"/>
            <a:ext cx="17526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11" descr="1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808288"/>
            <a:ext cx="1503363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7620000" y="2074863"/>
            <a:ext cx="1295400" cy="118745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>
                <a:solidFill>
                  <a:srgbClr val="000000"/>
                </a:solidFill>
              </a:rPr>
              <a:t>Messy Picture Here</a:t>
            </a:r>
          </a:p>
        </p:txBody>
      </p:sp>
      <p:sp>
        <p:nvSpPr>
          <p:cNvPr id="24589" name="Oval 13"/>
          <p:cNvSpPr>
            <a:spLocks noChangeArrowheads="1"/>
          </p:cNvSpPr>
          <p:nvPr/>
        </p:nvSpPr>
        <p:spPr bwMode="auto">
          <a:xfrm>
            <a:off x="5638800" y="2263775"/>
            <a:ext cx="838200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5486400" y="2808288"/>
            <a:ext cx="762000" cy="384175"/>
          </a:xfrm>
          <a:prstGeom prst="ellipse">
            <a:avLst/>
          </a:prstGeom>
          <a:solidFill>
            <a:srgbClr val="33993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Oval 15"/>
          <p:cNvSpPr>
            <a:spLocks noChangeArrowheads="1"/>
          </p:cNvSpPr>
          <p:nvPr/>
        </p:nvSpPr>
        <p:spPr bwMode="auto">
          <a:xfrm>
            <a:off x="6400800" y="2517775"/>
            <a:ext cx="914400" cy="67468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 flipV="1">
            <a:off x="5867400" y="2517775"/>
            <a:ext cx="304800" cy="290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 flipV="1">
            <a:off x="6172200" y="2808288"/>
            <a:ext cx="228600" cy="1301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 flipH="1" flipV="1">
            <a:off x="6172200" y="2517775"/>
            <a:ext cx="304800" cy="290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767388" y="2212975"/>
            <a:ext cx="1112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i="1">
                <a:solidFill>
                  <a:srgbClr val="FFFF00"/>
                </a:solidFill>
              </a:rPr>
              <a:t>Gadids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5486400" y="2808288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i="1">
                <a:solidFill>
                  <a:srgbClr val="FFFF00"/>
                </a:solidFill>
              </a:rPr>
              <a:t>Flatfish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6477000" y="2655888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i="1">
                <a:solidFill>
                  <a:srgbClr val="000000"/>
                </a:solidFill>
              </a:rPr>
              <a:t>Pelagics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-76200" y="5867400"/>
            <a:ext cx="2700338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Multiple single species assessments in </a:t>
            </a:r>
            <a:r>
              <a:rPr lang="ja-JP" altLang="en-US" sz="2000">
                <a:solidFill>
                  <a:schemeClr val="bg1"/>
                </a:solidFill>
              </a:rPr>
              <a:t>“</a:t>
            </a:r>
            <a:r>
              <a:rPr lang="en-US" sz="2000">
                <a:solidFill>
                  <a:schemeClr val="bg1"/>
                </a:solidFill>
              </a:rPr>
              <a:t>harmony</a:t>
            </a:r>
            <a:r>
              <a:rPr lang="ja-JP" altLang="en-US" sz="2000">
                <a:solidFill>
                  <a:schemeClr val="bg1"/>
                </a:solidFill>
              </a:rPr>
              <a:t>”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371600" y="4267200"/>
            <a:ext cx="2133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Extended single species models with predation mortality, habitat or climate effects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3319463" y="3886200"/>
            <a:ext cx="19383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Multi-species assessments</a:t>
            </a:r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4919663" y="4876800"/>
            <a:ext cx="19383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Aggregate Biomass Models</a:t>
            </a: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7281863" y="4543425"/>
            <a:ext cx="19383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Whole system models, forget population dynamics</a:t>
            </a:r>
          </a:p>
        </p:txBody>
      </p:sp>
      <p:sp>
        <p:nvSpPr>
          <p:cNvPr id="24604" name="Text Box 26"/>
          <p:cNvSpPr txBox="1">
            <a:spLocks noChangeArrowheads="1"/>
          </p:cNvSpPr>
          <p:nvPr/>
        </p:nvSpPr>
        <p:spPr bwMode="auto">
          <a:xfrm>
            <a:off x="5986463" y="3711575"/>
            <a:ext cx="19383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food web models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2400" y="153932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Gradient of possible tools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37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</a:t>
            </a:r>
            <a:r>
              <a:rPr lang="en-US" dirty="0" smtClean="0"/>
              <a:t>ecological models used </a:t>
            </a:r>
            <a:r>
              <a:rPr lang="en-US" dirty="0"/>
              <a:t>in </a:t>
            </a:r>
            <a:r>
              <a:rPr lang="en-US" dirty="0" smtClean="0"/>
              <a:t>fisheries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Single </a:t>
            </a:r>
            <a:r>
              <a:rPr lang="en-US" b="1" dirty="0" smtClean="0"/>
              <a:t>species</a:t>
            </a:r>
            <a:endParaRPr lang="en-US" b="1" dirty="0"/>
          </a:p>
          <a:p>
            <a:r>
              <a:rPr lang="en-US" b="1" dirty="0"/>
              <a:t>Single </a:t>
            </a:r>
            <a:r>
              <a:rPr lang="en-US" b="1" dirty="0" smtClean="0"/>
              <a:t>species </a:t>
            </a:r>
            <a:r>
              <a:rPr lang="en-US" b="1" dirty="0"/>
              <a:t>with add-ons</a:t>
            </a:r>
          </a:p>
          <a:p>
            <a:r>
              <a:rPr lang="en-US" b="1" dirty="0"/>
              <a:t>Multi-species</a:t>
            </a:r>
          </a:p>
          <a:p>
            <a:r>
              <a:rPr lang="en-US" dirty="0"/>
              <a:t>Biophysical</a:t>
            </a:r>
          </a:p>
          <a:p>
            <a:r>
              <a:rPr lang="en-US" dirty="0"/>
              <a:t>Food </a:t>
            </a:r>
            <a:r>
              <a:rPr lang="en-US" dirty="0" smtClean="0"/>
              <a:t>web</a:t>
            </a:r>
            <a:endParaRPr lang="en-US" dirty="0"/>
          </a:p>
          <a:p>
            <a:r>
              <a:rPr lang="en-US" dirty="0"/>
              <a:t>Aggregate </a:t>
            </a:r>
            <a:r>
              <a:rPr lang="en-US" dirty="0" smtClean="0"/>
              <a:t>biomass</a:t>
            </a:r>
            <a:endParaRPr lang="en-US" dirty="0"/>
          </a:p>
          <a:p>
            <a:r>
              <a:rPr lang="en-US" dirty="0"/>
              <a:t>Biogeochemical</a:t>
            </a:r>
          </a:p>
          <a:p>
            <a:r>
              <a:rPr lang="en-US" dirty="0"/>
              <a:t>Full </a:t>
            </a:r>
            <a:r>
              <a:rPr lang="en-US" dirty="0" smtClean="0"/>
              <a:t>system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715000" y="4114800"/>
            <a:ext cx="3124200" cy="230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 dirty="0"/>
              <a:t>Non-ecological models are also used.</a:t>
            </a:r>
          </a:p>
          <a:p>
            <a:pPr algn="ctr" eaLnBrk="1" hangingPunct="1"/>
            <a:endParaRPr lang="en-US" sz="2400" dirty="0"/>
          </a:p>
          <a:p>
            <a:pPr algn="ctr" eaLnBrk="1" hangingPunct="1"/>
            <a:r>
              <a:rPr lang="en-US" sz="2400" dirty="0"/>
              <a:t> e.g. many data-poor stock assessments.</a:t>
            </a:r>
          </a:p>
        </p:txBody>
      </p:sp>
    </p:spTree>
    <p:extLst>
      <p:ext uri="{BB962C8B-B14F-4D97-AF65-F5344CB8AC3E}">
        <p14:creationId xmlns:p14="http://schemas.microsoft.com/office/powerpoint/2010/main" val="299540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Species Models in Fisheries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1870"/>
            <a:ext cx="4100689" cy="558841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Intended Purpose:</a:t>
            </a:r>
          </a:p>
          <a:p>
            <a:pPr lvl="1"/>
            <a:r>
              <a:rPr lang="en-US" dirty="0"/>
              <a:t>Assess the status of fishery stocks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Classical approach in fisheries</a:t>
            </a:r>
          </a:p>
          <a:p>
            <a:pPr lvl="1"/>
            <a:r>
              <a:rPr lang="en-US" dirty="0"/>
              <a:t>Well established models &amp; approaches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“Precision v. Accuracy” </a:t>
            </a:r>
            <a:r>
              <a:rPr lang="en-US" dirty="0" smtClean="0"/>
              <a:t>issue: </a:t>
            </a:r>
            <a:r>
              <a:rPr lang="en-US" dirty="0"/>
              <a:t>may miss other </a:t>
            </a:r>
            <a:r>
              <a:rPr lang="en-US" dirty="0" smtClean="0"/>
              <a:t>influences </a:t>
            </a:r>
            <a:r>
              <a:rPr lang="en-US" dirty="0"/>
              <a:t>on stocks</a:t>
            </a:r>
          </a:p>
          <a:p>
            <a:r>
              <a:rPr lang="en-US" dirty="0"/>
              <a:t>Data Needs:</a:t>
            </a:r>
          </a:p>
          <a:p>
            <a:pPr lvl="1"/>
            <a:r>
              <a:rPr lang="en-US" dirty="0" smtClean="0"/>
              <a:t>Standard </a:t>
            </a:r>
            <a:r>
              <a:rPr lang="en-US" dirty="0"/>
              <a:t>(i.e. landings, </a:t>
            </a:r>
            <a:r>
              <a:rPr lang="en-US" dirty="0" err="1"/>
              <a:t>bycatch</a:t>
            </a:r>
            <a:r>
              <a:rPr lang="en-US" dirty="0"/>
              <a:t>, survey abundance/biomass; maybe size/age structure)</a:t>
            </a:r>
          </a:p>
          <a:p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43400" y="6629400"/>
            <a:ext cx="4860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/>
              <a:t>Worm et al. (2009) Rebuilding global fisheries. Science 325:578-585.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89" y="1365956"/>
            <a:ext cx="44259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43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Species Models in Fisheries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1870"/>
            <a:ext cx="4100689" cy="558841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Intended Purpose:</a:t>
            </a:r>
          </a:p>
          <a:p>
            <a:pPr lvl="1"/>
            <a:r>
              <a:rPr lang="en-US" dirty="0"/>
              <a:t>Assess the status of fishery stocks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Classical approach in fisheries</a:t>
            </a:r>
          </a:p>
          <a:p>
            <a:pPr lvl="1"/>
            <a:r>
              <a:rPr lang="en-US" dirty="0"/>
              <a:t>Well established models &amp; approaches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“Precision v. Accuracy” </a:t>
            </a:r>
            <a:r>
              <a:rPr lang="en-US" dirty="0" smtClean="0"/>
              <a:t>issue: </a:t>
            </a:r>
            <a:r>
              <a:rPr lang="en-US" dirty="0"/>
              <a:t>may miss other </a:t>
            </a:r>
            <a:r>
              <a:rPr lang="en-US" dirty="0" smtClean="0"/>
              <a:t>influences </a:t>
            </a:r>
            <a:r>
              <a:rPr lang="en-US" dirty="0"/>
              <a:t>on stocks</a:t>
            </a:r>
          </a:p>
          <a:p>
            <a:r>
              <a:rPr lang="en-US" dirty="0"/>
              <a:t>Data Needs:</a:t>
            </a:r>
          </a:p>
          <a:p>
            <a:pPr lvl="1"/>
            <a:r>
              <a:rPr lang="en-US" dirty="0" smtClean="0"/>
              <a:t>Standard (</a:t>
            </a:r>
            <a:r>
              <a:rPr lang="en-US" dirty="0"/>
              <a:t>i.e. landings, </a:t>
            </a:r>
            <a:r>
              <a:rPr lang="en-US" dirty="0" err="1"/>
              <a:t>bycatch</a:t>
            </a:r>
            <a:r>
              <a:rPr lang="en-US" dirty="0"/>
              <a:t>, survey abundance/biomass; maybe size/age structure)</a:t>
            </a:r>
          </a:p>
          <a:p>
            <a:endParaRPr lang="en-US" dirty="0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2590800" y="6400800"/>
            <a:ext cx="6588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200" dirty="0"/>
              <a:t>NEFSC (2013) 55th Northeast Regional Stock Assessment Workshop (55th SAW) Assessment</a:t>
            </a:r>
          </a:p>
          <a:p>
            <a:pPr algn="r" eaLnBrk="1" hangingPunct="1"/>
            <a:r>
              <a:rPr lang="en-US" sz="1200" dirty="0"/>
              <a:t>Summary Report. US </a:t>
            </a:r>
            <a:r>
              <a:rPr lang="en-US" sz="1200" dirty="0" err="1"/>
              <a:t>Dept</a:t>
            </a:r>
            <a:r>
              <a:rPr lang="en-US" sz="1200" dirty="0"/>
              <a:t> </a:t>
            </a:r>
            <a:r>
              <a:rPr lang="en-US" sz="1200" dirty="0" err="1"/>
              <a:t>Commer</a:t>
            </a:r>
            <a:r>
              <a:rPr lang="en-US" sz="1200" dirty="0"/>
              <a:t>, Northeast Fish </a:t>
            </a:r>
            <a:r>
              <a:rPr lang="en-US" sz="1200" dirty="0" err="1"/>
              <a:t>Sci</a:t>
            </a:r>
            <a:r>
              <a:rPr lang="en-US" sz="1200" dirty="0"/>
              <a:t> Cent Ref Doc. 13-01; 41 p.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05000"/>
            <a:ext cx="51244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64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Extended single-species models in fisheries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1870"/>
            <a:ext cx="4552244" cy="558841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Intended Purpose:</a:t>
            </a:r>
          </a:p>
          <a:p>
            <a:pPr lvl="1"/>
            <a:r>
              <a:rPr lang="en-US" dirty="0"/>
              <a:t>Assess the status of fish stocks with additional factors added in.</a:t>
            </a:r>
          </a:p>
          <a:p>
            <a:pPr lvl="1"/>
            <a:r>
              <a:rPr lang="en-US" dirty="0"/>
              <a:t>Also known </a:t>
            </a:r>
            <a:r>
              <a:rPr lang="en-US" dirty="0" smtClean="0"/>
              <a:t>as: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Minimal </a:t>
            </a:r>
            <a:r>
              <a:rPr lang="en-US" dirty="0"/>
              <a:t>Realistic </a:t>
            </a:r>
            <a:r>
              <a:rPr lang="en-US" dirty="0" smtClean="0"/>
              <a:t>Models</a:t>
            </a:r>
          </a:p>
          <a:p>
            <a:pPr marL="457200" lvl="1" indent="0">
              <a:buNone/>
            </a:pPr>
            <a:r>
              <a:rPr lang="en-US" dirty="0" smtClean="0"/>
              <a:t>    Models </a:t>
            </a:r>
            <a:r>
              <a:rPr lang="en-US" dirty="0"/>
              <a:t>of Intermediate Complexity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Enhanced biological/ecological/ environmental realism</a:t>
            </a:r>
          </a:p>
          <a:p>
            <a:pPr lvl="1"/>
            <a:r>
              <a:rPr lang="en-US" dirty="0"/>
              <a:t>Same model outputs as standard fisheries models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Extra data requirements</a:t>
            </a:r>
          </a:p>
          <a:p>
            <a:pPr lvl="1"/>
            <a:r>
              <a:rPr lang="en-US" dirty="0"/>
              <a:t>Harder to insert into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management </a:t>
            </a:r>
            <a:r>
              <a:rPr lang="en-US" dirty="0"/>
              <a:t>process</a:t>
            </a:r>
          </a:p>
          <a:p>
            <a:r>
              <a:rPr lang="en-US" dirty="0"/>
              <a:t>Data Needs:</a:t>
            </a:r>
          </a:p>
          <a:p>
            <a:pPr lvl="1"/>
            <a:r>
              <a:rPr lang="en-US" dirty="0"/>
              <a:t>Standard plus stomach or environmental.</a:t>
            </a:r>
          </a:p>
          <a:p>
            <a:endParaRPr lang="en-US" dirty="0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676400" y="3524955"/>
            <a:ext cx="74676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Calibri" charset="0"/>
              </a:rPr>
              <a:t>Hollowed </a:t>
            </a:r>
            <a:r>
              <a:rPr lang="en-US" sz="1200" i="1" dirty="0">
                <a:latin typeface="Calibri" charset="0"/>
              </a:rPr>
              <a:t>et al.</a:t>
            </a:r>
            <a:r>
              <a:rPr lang="en-US" sz="1200" dirty="0">
                <a:latin typeface="Calibri" charset="0"/>
              </a:rPr>
              <a:t> 2000. </a:t>
            </a:r>
            <a:r>
              <a:rPr lang="en-US" sz="1200" i="1" dirty="0">
                <a:latin typeface="Calibri" charset="0"/>
              </a:rPr>
              <a:t>ICES  J. Mar. Sci. 57: 279–293.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800600" y="6491287"/>
            <a:ext cx="792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 err="1">
                <a:latin typeface="Calibri" charset="0"/>
              </a:rPr>
              <a:t>Szuwalski</a:t>
            </a:r>
            <a:r>
              <a:rPr lang="en-US" sz="1200" dirty="0">
                <a:latin typeface="Calibri" charset="0"/>
              </a:rPr>
              <a:t> &amp; Punt 2012. </a:t>
            </a:r>
            <a:r>
              <a:rPr lang="en-US" sz="1200" i="1" dirty="0">
                <a:latin typeface="Calibri" charset="0"/>
              </a:rPr>
              <a:t>ICES J. Mar. Sci. doi:10.1093/</a:t>
            </a:r>
            <a:r>
              <a:rPr lang="en-US" sz="1200" i="1" dirty="0" err="1">
                <a:latin typeface="Calibri" charset="0"/>
              </a:rPr>
              <a:t>icesjms</a:t>
            </a:r>
            <a:r>
              <a:rPr lang="en-US" sz="1200" i="1" dirty="0">
                <a:latin typeface="Calibri" charset="0"/>
              </a:rPr>
              <a:t>/fss182.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6" b="10548"/>
          <a:stretch>
            <a:fillRect/>
          </a:stretch>
        </p:blipFill>
        <p:spPr bwMode="auto">
          <a:xfrm>
            <a:off x="5191125" y="1159580"/>
            <a:ext cx="3952875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/>
          <a:srcRect l="3750" t="4808" r="2500" b="41669"/>
          <a:stretch>
            <a:fillRect/>
          </a:stretch>
        </p:blipFill>
        <p:spPr bwMode="auto">
          <a:xfrm>
            <a:off x="4605867" y="4061177"/>
            <a:ext cx="4495800" cy="226377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570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</a:t>
            </a:r>
            <a:r>
              <a:rPr lang="en-US" dirty="0" smtClean="0"/>
              <a:t>-species models </a:t>
            </a:r>
            <a:r>
              <a:rPr lang="en-US" dirty="0"/>
              <a:t>in </a:t>
            </a:r>
            <a:r>
              <a:rPr lang="en-US" dirty="0" smtClean="0"/>
              <a:t>fisheries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4086578" cy="558841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Intended Purpose:</a:t>
            </a:r>
          </a:p>
          <a:p>
            <a:pPr lvl="1"/>
            <a:r>
              <a:rPr lang="en-US" dirty="0"/>
              <a:t>Assess the status of stocks simultaneously, usually with some form of interactions among </a:t>
            </a:r>
            <a:r>
              <a:rPr lang="en-US" dirty="0" smtClean="0"/>
              <a:t>species, </a:t>
            </a:r>
            <a:r>
              <a:rPr lang="en-US" dirty="0"/>
              <a:t>gear, etc.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Improvement over </a:t>
            </a:r>
            <a:r>
              <a:rPr lang="en-US" dirty="0" smtClean="0"/>
              <a:t>MRMs </a:t>
            </a:r>
            <a:r>
              <a:rPr lang="en-US" dirty="0"/>
              <a:t>as additional factors are modeled concurrently</a:t>
            </a:r>
          </a:p>
          <a:p>
            <a:pPr lvl="1"/>
            <a:r>
              <a:rPr lang="en-US" dirty="0"/>
              <a:t>Model outputs are still in familiar form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Functional form of several interactions debated</a:t>
            </a:r>
          </a:p>
          <a:p>
            <a:pPr lvl="1"/>
            <a:r>
              <a:rPr lang="en-US" dirty="0"/>
              <a:t>Even </a:t>
            </a:r>
            <a:r>
              <a:rPr lang="en-US" dirty="0" smtClean="0"/>
              <a:t>more </a:t>
            </a:r>
            <a:r>
              <a:rPr lang="en-US" dirty="0"/>
              <a:t>data requirements</a:t>
            </a:r>
          </a:p>
          <a:p>
            <a:pPr lvl="1"/>
            <a:r>
              <a:rPr lang="en-US" dirty="0"/>
              <a:t>May still miss other key factors</a:t>
            </a:r>
          </a:p>
          <a:p>
            <a:r>
              <a:rPr lang="en-US" dirty="0"/>
              <a:t>Data Needs:</a:t>
            </a:r>
          </a:p>
          <a:p>
            <a:pPr lvl="1"/>
            <a:r>
              <a:rPr lang="en-US" dirty="0"/>
              <a:t>Standard plus </a:t>
            </a:r>
            <a:r>
              <a:rPr lang="en-US" dirty="0" smtClean="0"/>
              <a:t>stomach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" r="3583"/>
          <a:stretch/>
        </p:blipFill>
        <p:spPr>
          <a:xfrm>
            <a:off x="4455808" y="1761066"/>
            <a:ext cx="4688191" cy="3784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0652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difference does it make?</a:t>
            </a:r>
            <a:br>
              <a:rPr lang="en-US" dirty="0" smtClean="0"/>
            </a:br>
            <a:r>
              <a:rPr lang="en-US" dirty="0" smtClean="0"/>
              <a:t>Tactically: Biological Reference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Po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38400"/>
            <a:ext cx="11430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 descr="PC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163888"/>
            <a:ext cx="10668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Gtur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733800"/>
            <a:ext cx="9144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YF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05200"/>
            <a:ext cx="6397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7" descr="R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14800"/>
            <a:ext cx="650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Herr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91000"/>
            <a:ext cx="681038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" descr="at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019550"/>
            <a:ext cx="9794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7239000" y="6477000"/>
            <a:ext cx="1828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/>
              <a:t>From Aydin et al</a:t>
            </a:r>
          </a:p>
        </p:txBody>
      </p:sp>
    </p:spTree>
    <p:extLst>
      <p:ext uri="{BB962C8B-B14F-4D97-AF65-F5344CB8AC3E}">
        <p14:creationId xmlns:p14="http://schemas.microsoft.com/office/powerpoint/2010/main" val="365097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1058333" y="2709333"/>
            <a:ext cx="6745111" cy="404988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difference does it make?</a:t>
            </a:r>
            <a:br>
              <a:rPr lang="en-US" dirty="0" smtClean="0"/>
            </a:br>
            <a:r>
              <a:rPr lang="en-US" dirty="0" smtClean="0"/>
              <a:t>Strategically: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630118"/>
              </p:ext>
            </p:extLst>
          </p:nvPr>
        </p:nvGraphicFramePr>
        <p:xfrm>
          <a:off x="1060439" y="1447800"/>
          <a:ext cx="6819899" cy="136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3" name="Equation" r:id="rId3" imgW="1333440" imgH="266400" progId="Equation.COEE2">
                  <p:embed/>
                </p:oleObj>
              </mc:Choice>
              <mc:Fallback>
                <p:oleObj name="Equation" r:id="rId3" imgW="1333440" imgH="266400" progId="Equation.COEE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39" y="1447800"/>
                        <a:ext cx="6819899" cy="1363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1371601" y="2895601"/>
            <a:ext cx="6175377" cy="3657603"/>
            <a:chOff x="288" y="938"/>
            <a:chExt cx="5232" cy="3382"/>
          </a:xfrm>
        </p:grpSpPr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606" y="1460"/>
              <a:ext cx="1152" cy="1152"/>
              <a:chOff x="798" y="648"/>
              <a:chExt cx="1152" cy="1152"/>
            </a:xfrm>
          </p:grpSpPr>
          <p:sp>
            <p:nvSpPr>
              <p:cNvPr id="53" name="Arc 16"/>
              <p:cNvSpPr>
                <a:spLocks/>
              </p:cNvSpPr>
              <p:nvPr/>
            </p:nvSpPr>
            <p:spPr bwMode="auto">
              <a:xfrm>
                <a:off x="1368" y="648"/>
                <a:ext cx="175" cy="576"/>
              </a:xfrm>
              <a:custGeom>
                <a:avLst/>
                <a:gdLst>
                  <a:gd name="T0" fmla="*/ 0 w 6577"/>
                  <a:gd name="T1" fmla="*/ 0 h 21600"/>
                  <a:gd name="T2" fmla="*/ 0 w 6577"/>
                  <a:gd name="T3" fmla="*/ 0 h 21600"/>
                  <a:gd name="T4" fmla="*/ 0 w 657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6577"/>
                  <a:gd name="T10" fmla="*/ 0 h 21600"/>
                  <a:gd name="T11" fmla="*/ 6577 w 657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577" h="216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2378" y="0"/>
                      <a:pt x="4519" y="321"/>
                      <a:pt x="6576" y="955"/>
                    </a:cubicBezTo>
                  </a:path>
                  <a:path w="6577" h="216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2378" y="0"/>
                      <a:pt x="4519" y="321"/>
                      <a:pt x="6576" y="955"/>
                    </a:cubicBezTo>
                    <a:lnTo>
                      <a:pt x="225" y="21600"/>
                    </a:lnTo>
                    <a:close/>
                  </a:path>
                </a:pathLst>
              </a:custGeom>
              <a:solidFill>
                <a:srgbClr val="E6AB0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Arc 17"/>
              <p:cNvSpPr>
                <a:spLocks/>
              </p:cNvSpPr>
              <p:nvPr/>
            </p:nvSpPr>
            <p:spPr bwMode="auto">
              <a:xfrm>
                <a:off x="1374" y="673"/>
                <a:ext cx="576" cy="551"/>
              </a:xfrm>
              <a:custGeom>
                <a:avLst/>
                <a:gdLst>
                  <a:gd name="T0" fmla="*/ 0 w 21599"/>
                  <a:gd name="T1" fmla="*/ 0 h 20645"/>
                  <a:gd name="T2" fmla="*/ 0 w 21599"/>
                  <a:gd name="T3" fmla="*/ 0 h 20645"/>
                  <a:gd name="T4" fmla="*/ 0 w 21599"/>
                  <a:gd name="T5" fmla="*/ 0 h 20645"/>
                  <a:gd name="T6" fmla="*/ 0 60000 65536"/>
                  <a:gd name="T7" fmla="*/ 0 60000 65536"/>
                  <a:gd name="T8" fmla="*/ 0 60000 65536"/>
                  <a:gd name="T9" fmla="*/ 0 w 21599"/>
                  <a:gd name="T10" fmla="*/ 0 h 20645"/>
                  <a:gd name="T11" fmla="*/ 21599 w 21599"/>
                  <a:gd name="T12" fmla="*/ 20645 h 206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9" h="20645" fill="none" extrusionOk="0">
                    <a:moveTo>
                      <a:pt x="6351" y="0"/>
                    </a:moveTo>
                    <a:cubicBezTo>
                      <a:pt x="15334" y="2763"/>
                      <a:pt x="21498" y="11017"/>
                      <a:pt x="21598" y="20415"/>
                    </a:cubicBezTo>
                  </a:path>
                  <a:path w="21599" h="20645" stroke="0" extrusionOk="0">
                    <a:moveTo>
                      <a:pt x="6351" y="0"/>
                    </a:moveTo>
                    <a:cubicBezTo>
                      <a:pt x="15334" y="2763"/>
                      <a:pt x="21498" y="11017"/>
                      <a:pt x="21598" y="20415"/>
                    </a:cubicBezTo>
                    <a:lnTo>
                      <a:pt x="0" y="20645"/>
                    </a:lnTo>
                    <a:close/>
                  </a:path>
                </a:pathLst>
              </a:custGeom>
              <a:solidFill>
                <a:srgbClr val="66A61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Arc 18"/>
              <p:cNvSpPr>
                <a:spLocks/>
              </p:cNvSpPr>
              <p:nvPr/>
            </p:nvSpPr>
            <p:spPr bwMode="auto">
              <a:xfrm>
                <a:off x="1374" y="1218"/>
                <a:ext cx="576" cy="556"/>
              </a:xfrm>
              <a:custGeom>
                <a:avLst/>
                <a:gdLst>
                  <a:gd name="T0" fmla="*/ 0 w 21600"/>
                  <a:gd name="T1" fmla="*/ 0 h 20834"/>
                  <a:gd name="T2" fmla="*/ 0 w 21600"/>
                  <a:gd name="T3" fmla="*/ 0 h 20834"/>
                  <a:gd name="T4" fmla="*/ 0 w 21600"/>
                  <a:gd name="T5" fmla="*/ 0 h 2083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0834"/>
                  <a:gd name="T11" fmla="*/ 21600 w 21600"/>
                  <a:gd name="T12" fmla="*/ 20834 h 208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0834" fill="none" extrusionOk="0">
                    <a:moveTo>
                      <a:pt x="21598" y="0"/>
                    </a:moveTo>
                    <a:cubicBezTo>
                      <a:pt x="21599" y="76"/>
                      <a:pt x="21600" y="153"/>
                      <a:pt x="21600" y="230"/>
                    </a:cubicBezTo>
                    <a:cubicBezTo>
                      <a:pt x="21600" y="9662"/>
                      <a:pt x="15479" y="18003"/>
                      <a:pt x="6482" y="20834"/>
                    </a:cubicBezTo>
                  </a:path>
                  <a:path w="21600" h="20834" stroke="0" extrusionOk="0">
                    <a:moveTo>
                      <a:pt x="21598" y="0"/>
                    </a:moveTo>
                    <a:cubicBezTo>
                      <a:pt x="21599" y="76"/>
                      <a:pt x="21600" y="153"/>
                      <a:pt x="21600" y="230"/>
                    </a:cubicBezTo>
                    <a:cubicBezTo>
                      <a:pt x="21600" y="9662"/>
                      <a:pt x="15479" y="18003"/>
                      <a:pt x="6482" y="20834"/>
                    </a:cubicBez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E7298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19"/>
              <p:cNvSpPr>
                <a:spLocks/>
              </p:cNvSpPr>
              <p:nvPr/>
            </p:nvSpPr>
            <p:spPr bwMode="auto">
              <a:xfrm>
                <a:off x="903" y="1224"/>
                <a:ext cx="644" cy="576"/>
              </a:xfrm>
              <a:custGeom>
                <a:avLst/>
                <a:gdLst>
                  <a:gd name="T0" fmla="*/ 0 w 24135"/>
                  <a:gd name="T1" fmla="*/ 0 h 21600"/>
                  <a:gd name="T2" fmla="*/ 0 w 24135"/>
                  <a:gd name="T3" fmla="*/ 0 h 21600"/>
                  <a:gd name="T4" fmla="*/ 0 w 2413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4135"/>
                  <a:gd name="T10" fmla="*/ 0 h 21600"/>
                  <a:gd name="T11" fmla="*/ 24135 w 2413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135" h="21600" fill="none" extrusionOk="0">
                    <a:moveTo>
                      <a:pt x="24135" y="20604"/>
                    </a:moveTo>
                    <a:cubicBezTo>
                      <a:pt x="22037" y="21264"/>
                      <a:pt x="19851" y="21599"/>
                      <a:pt x="17653" y="21600"/>
                    </a:cubicBezTo>
                    <a:cubicBezTo>
                      <a:pt x="10630" y="21600"/>
                      <a:pt x="4046" y="18186"/>
                      <a:pt x="-1" y="12447"/>
                    </a:cubicBezTo>
                  </a:path>
                  <a:path w="24135" h="21600" stroke="0" extrusionOk="0">
                    <a:moveTo>
                      <a:pt x="24135" y="20604"/>
                    </a:moveTo>
                    <a:cubicBezTo>
                      <a:pt x="22037" y="21264"/>
                      <a:pt x="19851" y="21599"/>
                      <a:pt x="17653" y="21600"/>
                    </a:cubicBezTo>
                    <a:cubicBezTo>
                      <a:pt x="10630" y="21600"/>
                      <a:pt x="4046" y="18186"/>
                      <a:pt x="-1" y="12447"/>
                    </a:cubicBezTo>
                    <a:lnTo>
                      <a:pt x="17653" y="0"/>
                    </a:lnTo>
                    <a:close/>
                  </a:path>
                </a:pathLst>
              </a:custGeom>
              <a:solidFill>
                <a:srgbClr val="7570B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20"/>
              <p:cNvSpPr>
                <a:spLocks/>
              </p:cNvSpPr>
              <p:nvPr/>
            </p:nvSpPr>
            <p:spPr bwMode="auto">
              <a:xfrm>
                <a:off x="798" y="884"/>
                <a:ext cx="576" cy="672"/>
              </a:xfrm>
              <a:custGeom>
                <a:avLst/>
                <a:gdLst>
                  <a:gd name="T0" fmla="*/ 0 w 21600"/>
                  <a:gd name="T1" fmla="*/ 0 h 25191"/>
                  <a:gd name="T2" fmla="*/ 0 w 21600"/>
                  <a:gd name="T3" fmla="*/ 0 h 25191"/>
                  <a:gd name="T4" fmla="*/ 0 w 21600"/>
                  <a:gd name="T5" fmla="*/ 0 h 2519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191"/>
                  <a:gd name="T11" fmla="*/ 21600 w 21600"/>
                  <a:gd name="T12" fmla="*/ 25191 h 251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191" fill="none" extrusionOk="0">
                    <a:moveTo>
                      <a:pt x="3946" y="25191"/>
                    </a:moveTo>
                    <a:cubicBezTo>
                      <a:pt x="1378" y="21548"/>
                      <a:pt x="0" y="17200"/>
                      <a:pt x="0" y="12744"/>
                    </a:cubicBezTo>
                    <a:cubicBezTo>
                      <a:pt x="-1" y="8162"/>
                      <a:pt x="1456" y="3699"/>
                      <a:pt x="4160" y="0"/>
                    </a:cubicBezTo>
                  </a:path>
                  <a:path w="21600" h="25191" stroke="0" extrusionOk="0">
                    <a:moveTo>
                      <a:pt x="3946" y="25191"/>
                    </a:moveTo>
                    <a:cubicBezTo>
                      <a:pt x="1378" y="21548"/>
                      <a:pt x="0" y="17200"/>
                      <a:pt x="0" y="12744"/>
                    </a:cubicBezTo>
                    <a:cubicBezTo>
                      <a:pt x="-1" y="8162"/>
                      <a:pt x="1456" y="3699"/>
                      <a:pt x="4160" y="0"/>
                    </a:cubicBezTo>
                    <a:lnTo>
                      <a:pt x="21600" y="12744"/>
                    </a:lnTo>
                    <a:close/>
                  </a:path>
                </a:pathLst>
              </a:custGeom>
              <a:solidFill>
                <a:srgbClr val="D95F0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Arc 21"/>
              <p:cNvSpPr>
                <a:spLocks/>
              </p:cNvSpPr>
              <p:nvPr/>
            </p:nvSpPr>
            <p:spPr bwMode="auto">
              <a:xfrm>
                <a:off x="909" y="648"/>
                <a:ext cx="465" cy="576"/>
              </a:xfrm>
              <a:custGeom>
                <a:avLst/>
                <a:gdLst>
                  <a:gd name="T0" fmla="*/ 0 w 17440"/>
                  <a:gd name="T1" fmla="*/ 0 h 21599"/>
                  <a:gd name="T2" fmla="*/ 0 w 17440"/>
                  <a:gd name="T3" fmla="*/ 0 h 21599"/>
                  <a:gd name="T4" fmla="*/ 0 w 1744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17440"/>
                  <a:gd name="T10" fmla="*/ 0 h 21599"/>
                  <a:gd name="T11" fmla="*/ 17440 w 1744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40" h="21599" fill="none" extrusionOk="0">
                    <a:moveTo>
                      <a:pt x="0" y="8855"/>
                    </a:moveTo>
                    <a:cubicBezTo>
                      <a:pt x="4020" y="3353"/>
                      <a:pt x="10401" y="71"/>
                      <a:pt x="17215" y="0"/>
                    </a:cubicBezTo>
                  </a:path>
                  <a:path w="17440" h="21599" stroke="0" extrusionOk="0">
                    <a:moveTo>
                      <a:pt x="0" y="8855"/>
                    </a:moveTo>
                    <a:cubicBezTo>
                      <a:pt x="4020" y="3353"/>
                      <a:pt x="10401" y="71"/>
                      <a:pt x="17215" y="0"/>
                    </a:cubicBezTo>
                    <a:lnTo>
                      <a:pt x="17440" y="21599"/>
                    </a:lnTo>
                    <a:close/>
                  </a:path>
                </a:pathLst>
              </a:custGeom>
              <a:solidFill>
                <a:srgbClr val="1B9E7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Rectangle 22"/>
            <p:cNvSpPr>
              <a:spLocks noChangeArrowheads="1"/>
            </p:cNvSpPr>
            <p:nvPr/>
          </p:nvSpPr>
          <p:spPr bwMode="auto">
            <a:xfrm>
              <a:off x="288" y="1101"/>
              <a:ext cx="510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1F497D"/>
                  </a:solidFill>
                </a:rPr>
                <a:t>Option 1-</a:t>
              </a:r>
            </a:p>
            <a:p>
              <a:r>
                <a:rPr lang="en-US" sz="1200" b="1" dirty="0">
                  <a:solidFill>
                    <a:srgbClr val="1F497D"/>
                  </a:solidFill>
                </a:rPr>
                <a:t>Balance</a:t>
              </a:r>
              <a:endParaRPr lang="en-US" sz="2800" b="1" dirty="0">
                <a:solidFill>
                  <a:srgbClr val="1F497D"/>
                </a:solidFill>
                <a:latin typeface="Times New Roman" charset="0"/>
              </a:endParaRPr>
            </a:p>
          </p:txBody>
        </p:sp>
        <p:grpSp>
          <p:nvGrpSpPr>
            <p:cNvPr id="8" name="Group 23"/>
            <p:cNvGrpSpPr>
              <a:grpSpLocks/>
            </p:cNvGrpSpPr>
            <p:nvPr/>
          </p:nvGrpSpPr>
          <p:grpSpPr bwMode="auto">
            <a:xfrm>
              <a:off x="4137" y="938"/>
              <a:ext cx="1272" cy="1537"/>
              <a:chOff x="4437" y="240"/>
              <a:chExt cx="1272" cy="1537"/>
            </a:xfrm>
          </p:grpSpPr>
          <p:sp>
            <p:nvSpPr>
              <p:cNvPr id="41" name="Rectangle 24"/>
              <p:cNvSpPr>
                <a:spLocks noChangeArrowheads="1"/>
              </p:cNvSpPr>
              <p:nvPr/>
            </p:nvSpPr>
            <p:spPr bwMode="auto">
              <a:xfrm>
                <a:off x="4437" y="305"/>
                <a:ext cx="96" cy="104"/>
              </a:xfrm>
              <a:prstGeom prst="rect">
                <a:avLst/>
              </a:prstGeom>
              <a:solidFill>
                <a:srgbClr val="E6AB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25"/>
              <p:cNvSpPr>
                <a:spLocks noChangeArrowheads="1"/>
              </p:cNvSpPr>
              <p:nvPr/>
            </p:nvSpPr>
            <p:spPr bwMode="auto">
              <a:xfrm>
                <a:off x="4568" y="240"/>
                <a:ext cx="532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1F497D"/>
                    </a:solidFill>
                  </a:rPr>
                  <a:t>Mammals</a:t>
                </a:r>
                <a:endParaRPr lang="en-US" sz="3200" dirty="0">
                  <a:solidFill>
                    <a:srgbClr val="1F497D"/>
                  </a:solidFill>
                  <a:latin typeface="Times New Roman" charset="0"/>
                </a:endParaRPr>
              </a:p>
            </p:txBody>
          </p:sp>
          <p:sp>
            <p:nvSpPr>
              <p:cNvPr id="43" name="Rectangle 26"/>
              <p:cNvSpPr>
                <a:spLocks noChangeArrowheads="1"/>
              </p:cNvSpPr>
              <p:nvPr/>
            </p:nvSpPr>
            <p:spPr bwMode="auto">
              <a:xfrm>
                <a:off x="4437" y="578"/>
                <a:ext cx="96" cy="104"/>
              </a:xfrm>
              <a:prstGeom prst="rect">
                <a:avLst/>
              </a:prstGeom>
              <a:solidFill>
                <a:srgbClr val="66A6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27"/>
              <p:cNvSpPr>
                <a:spLocks noChangeArrowheads="1"/>
              </p:cNvSpPr>
              <p:nvPr/>
            </p:nvSpPr>
            <p:spPr bwMode="auto">
              <a:xfrm>
                <a:off x="4568" y="512"/>
                <a:ext cx="804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1F497D"/>
                    </a:solidFill>
                  </a:rPr>
                  <a:t>Elasmobranchs</a:t>
                </a:r>
                <a:endParaRPr lang="en-US" sz="3200" dirty="0">
                  <a:solidFill>
                    <a:srgbClr val="1F497D"/>
                  </a:solidFill>
                  <a:latin typeface="Times New Roman" charset="0"/>
                </a:endParaRPr>
              </a:p>
            </p:txBody>
          </p:sp>
          <p:sp>
            <p:nvSpPr>
              <p:cNvPr id="45" name="Rectangle 28"/>
              <p:cNvSpPr>
                <a:spLocks noChangeArrowheads="1"/>
              </p:cNvSpPr>
              <p:nvPr/>
            </p:nvSpPr>
            <p:spPr bwMode="auto">
              <a:xfrm>
                <a:off x="4437" y="851"/>
                <a:ext cx="96" cy="105"/>
              </a:xfrm>
              <a:prstGeom prst="rect">
                <a:avLst/>
              </a:prstGeom>
              <a:solidFill>
                <a:srgbClr val="E72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29"/>
              <p:cNvSpPr>
                <a:spLocks noChangeArrowheads="1"/>
              </p:cNvSpPr>
              <p:nvPr/>
            </p:nvSpPr>
            <p:spPr bwMode="auto">
              <a:xfrm>
                <a:off x="4568" y="786"/>
                <a:ext cx="590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 err="1">
                    <a:solidFill>
                      <a:srgbClr val="1F497D"/>
                    </a:solidFill>
                  </a:rPr>
                  <a:t>Groundfish</a:t>
                </a:r>
                <a:endParaRPr lang="en-US" sz="3200" dirty="0">
                  <a:solidFill>
                    <a:srgbClr val="1F497D"/>
                  </a:solidFill>
                  <a:latin typeface="Times New Roman" charset="0"/>
                </a:endParaRPr>
              </a:p>
            </p:txBody>
          </p:sp>
          <p:sp>
            <p:nvSpPr>
              <p:cNvPr id="47" name="Rectangle 30"/>
              <p:cNvSpPr>
                <a:spLocks noChangeArrowheads="1"/>
              </p:cNvSpPr>
              <p:nvPr/>
            </p:nvSpPr>
            <p:spPr bwMode="auto">
              <a:xfrm>
                <a:off x="4437" y="1125"/>
                <a:ext cx="96" cy="104"/>
              </a:xfrm>
              <a:prstGeom prst="rect">
                <a:avLst/>
              </a:prstGeom>
              <a:solidFill>
                <a:srgbClr val="7570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31"/>
              <p:cNvSpPr>
                <a:spLocks noChangeArrowheads="1"/>
              </p:cNvSpPr>
              <p:nvPr/>
            </p:nvSpPr>
            <p:spPr bwMode="auto">
              <a:xfrm>
                <a:off x="4568" y="1060"/>
                <a:ext cx="424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 err="1">
                    <a:solidFill>
                      <a:srgbClr val="1F497D"/>
                    </a:solidFill>
                  </a:rPr>
                  <a:t>Pelagics</a:t>
                </a:r>
                <a:endParaRPr lang="en-US" sz="3200" dirty="0">
                  <a:solidFill>
                    <a:srgbClr val="1F497D"/>
                  </a:solidFill>
                  <a:latin typeface="Times New Roman" charset="0"/>
                </a:endParaRPr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auto">
              <a:xfrm>
                <a:off x="4437" y="1398"/>
                <a:ext cx="96" cy="104"/>
              </a:xfrm>
              <a:prstGeom prst="rect">
                <a:avLst/>
              </a:prstGeom>
              <a:solidFill>
                <a:srgbClr val="D95F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Rectangle 33"/>
              <p:cNvSpPr>
                <a:spLocks noChangeArrowheads="1"/>
              </p:cNvSpPr>
              <p:nvPr/>
            </p:nvSpPr>
            <p:spPr bwMode="auto">
              <a:xfrm>
                <a:off x="4568" y="1333"/>
                <a:ext cx="114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1F497D"/>
                    </a:solidFill>
                  </a:rPr>
                  <a:t>Decapods &amp; </a:t>
                </a:r>
                <a:r>
                  <a:rPr lang="en-US" sz="1200" dirty="0" err="1">
                    <a:solidFill>
                      <a:srgbClr val="1F497D"/>
                    </a:solidFill>
                  </a:rPr>
                  <a:t>Molluscs</a:t>
                </a:r>
                <a:endParaRPr lang="en-US" sz="3200" dirty="0">
                  <a:solidFill>
                    <a:srgbClr val="1F497D"/>
                  </a:solidFill>
                  <a:latin typeface="Times New Roman" charset="0"/>
                </a:endParaRPr>
              </a:p>
            </p:txBody>
          </p:sp>
          <p:sp>
            <p:nvSpPr>
              <p:cNvPr id="51" name="Rectangle 34"/>
              <p:cNvSpPr>
                <a:spLocks noChangeArrowheads="1"/>
              </p:cNvSpPr>
              <p:nvPr/>
            </p:nvSpPr>
            <p:spPr bwMode="auto">
              <a:xfrm>
                <a:off x="4437" y="1671"/>
                <a:ext cx="96" cy="104"/>
              </a:xfrm>
              <a:prstGeom prst="rect">
                <a:avLst/>
              </a:prstGeom>
              <a:solidFill>
                <a:srgbClr val="1B9E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4567" y="1606"/>
                <a:ext cx="477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1F497D"/>
                    </a:solidFill>
                  </a:rPr>
                  <a:t>Junk Fish</a:t>
                </a:r>
                <a:endParaRPr lang="en-US" sz="3200" dirty="0">
                  <a:solidFill>
                    <a:srgbClr val="1F497D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606" y="3162"/>
              <a:ext cx="1158" cy="1158"/>
              <a:chOff x="1224" y="2712"/>
              <a:chExt cx="1158" cy="1158"/>
            </a:xfrm>
          </p:grpSpPr>
          <p:sp>
            <p:nvSpPr>
              <p:cNvPr id="35" name="Arc 37"/>
              <p:cNvSpPr>
                <a:spLocks/>
              </p:cNvSpPr>
              <p:nvPr/>
            </p:nvSpPr>
            <p:spPr bwMode="auto">
              <a:xfrm>
                <a:off x="1800" y="2712"/>
                <a:ext cx="552" cy="579"/>
              </a:xfrm>
              <a:custGeom>
                <a:avLst/>
                <a:gdLst>
                  <a:gd name="T0" fmla="*/ 0 w 20581"/>
                  <a:gd name="T1" fmla="*/ 0 h 21600"/>
                  <a:gd name="T2" fmla="*/ 0 w 20581"/>
                  <a:gd name="T3" fmla="*/ 0 h 21600"/>
                  <a:gd name="T4" fmla="*/ 0 w 2058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0581"/>
                  <a:gd name="T10" fmla="*/ 0 h 21600"/>
                  <a:gd name="T11" fmla="*/ 20581 w 2058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581" h="21600" fill="none" extrusionOk="0">
                    <a:moveTo>
                      <a:pt x="0" y="0"/>
                    </a:moveTo>
                    <a:cubicBezTo>
                      <a:pt x="37" y="0"/>
                      <a:pt x="74" y="-1"/>
                      <a:pt x="112" y="0"/>
                    </a:cubicBezTo>
                    <a:cubicBezTo>
                      <a:pt x="9383" y="0"/>
                      <a:pt x="17620" y="5916"/>
                      <a:pt x="20580" y="14702"/>
                    </a:cubicBezTo>
                  </a:path>
                  <a:path w="20581" h="21600" stroke="0" extrusionOk="0">
                    <a:moveTo>
                      <a:pt x="0" y="0"/>
                    </a:moveTo>
                    <a:cubicBezTo>
                      <a:pt x="37" y="0"/>
                      <a:pt x="74" y="-1"/>
                      <a:pt x="112" y="0"/>
                    </a:cubicBezTo>
                    <a:cubicBezTo>
                      <a:pt x="9383" y="0"/>
                      <a:pt x="17620" y="5916"/>
                      <a:pt x="20580" y="14702"/>
                    </a:cubicBezTo>
                    <a:lnTo>
                      <a:pt x="112" y="21600"/>
                    </a:lnTo>
                    <a:close/>
                  </a:path>
                </a:pathLst>
              </a:custGeom>
              <a:solidFill>
                <a:srgbClr val="E6AB0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Arc 38"/>
              <p:cNvSpPr>
                <a:spLocks/>
              </p:cNvSpPr>
              <p:nvPr/>
            </p:nvSpPr>
            <p:spPr bwMode="auto">
              <a:xfrm>
                <a:off x="1803" y="3106"/>
                <a:ext cx="579" cy="291"/>
              </a:xfrm>
              <a:custGeom>
                <a:avLst/>
                <a:gdLst>
                  <a:gd name="T0" fmla="*/ 0 w 21600"/>
                  <a:gd name="T1" fmla="*/ 0 h 10872"/>
                  <a:gd name="T2" fmla="*/ 0 w 21600"/>
                  <a:gd name="T3" fmla="*/ 0 h 10872"/>
                  <a:gd name="T4" fmla="*/ 0 w 21600"/>
                  <a:gd name="T5" fmla="*/ 0 h 1087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0872"/>
                  <a:gd name="T11" fmla="*/ 21600 w 21600"/>
                  <a:gd name="T12" fmla="*/ 10872 h 108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0872" fill="none" extrusionOk="0">
                    <a:moveTo>
                      <a:pt x="20468" y="0"/>
                    </a:moveTo>
                    <a:cubicBezTo>
                      <a:pt x="21217" y="2222"/>
                      <a:pt x="21600" y="4552"/>
                      <a:pt x="21600" y="6898"/>
                    </a:cubicBezTo>
                    <a:cubicBezTo>
                      <a:pt x="21600" y="8231"/>
                      <a:pt x="21476" y="9561"/>
                      <a:pt x="21231" y="10872"/>
                    </a:cubicBezTo>
                  </a:path>
                  <a:path w="21600" h="10872" stroke="0" extrusionOk="0">
                    <a:moveTo>
                      <a:pt x="20468" y="0"/>
                    </a:moveTo>
                    <a:cubicBezTo>
                      <a:pt x="21217" y="2222"/>
                      <a:pt x="21600" y="4552"/>
                      <a:pt x="21600" y="6898"/>
                    </a:cubicBezTo>
                    <a:cubicBezTo>
                      <a:pt x="21600" y="8231"/>
                      <a:pt x="21476" y="9561"/>
                      <a:pt x="21231" y="10872"/>
                    </a:cubicBezTo>
                    <a:lnTo>
                      <a:pt x="0" y="6898"/>
                    </a:lnTo>
                    <a:close/>
                  </a:path>
                </a:pathLst>
              </a:custGeom>
              <a:solidFill>
                <a:srgbClr val="66A61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Arc 39"/>
              <p:cNvSpPr>
                <a:spLocks/>
              </p:cNvSpPr>
              <p:nvPr/>
            </p:nvSpPr>
            <p:spPr bwMode="auto">
              <a:xfrm>
                <a:off x="1803" y="3291"/>
                <a:ext cx="569" cy="337"/>
              </a:xfrm>
              <a:custGeom>
                <a:avLst/>
                <a:gdLst>
                  <a:gd name="T0" fmla="*/ 0 w 21231"/>
                  <a:gd name="T1" fmla="*/ 0 h 12576"/>
                  <a:gd name="T2" fmla="*/ 0 w 21231"/>
                  <a:gd name="T3" fmla="*/ 0 h 12576"/>
                  <a:gd name="T4" fmla="*/ 0 w 21231"/>
                  <a:gd name="T5" fmla="*/ 0 h 12576"/>
                  <a:gd name="T6" fmla="*/ 0 60000 65536"/>
                  <a:gd name="T7" fmla="*/ 0 60000 65536"/>
                  <a:gd name="T8" fmla="*/ 0 60000 65536"/>
                  <a:gd name="T9" fmla="*/ 0 w 21231"/>
                  <a:gd name="T10" fmla="*/ 0 h 12576"/>
                  <a:gd name="T11" fmla="*/ 21231 w 21231"/>
                  <a:gd name="T12" fmla="*/ 12576 h 125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231" h="12576" fill="none" extrusionOk="0">
                    <a:moveTo>
                      <a:pt x="21231" y="3974"/>
                    </a:moveTo>
                    <a:cubicBezTo>
                      <a:pt x="20650" y="7075"/>
                      <a:pt x="19398" y="10011"/>
                      <a:pt x="17561" y="12576"/>
                    </a:cubicBezTo>
                  </a:path>
                  <a:path w="21231" h="12576" stroke="0" extrusionOk="0">
                    <a:moveTo>
                      <a:pt x="21231" y="3974"/>
                    </a:moveTo>
                    <a:cubicBezTo>
                      <a:pt x="20650" y="7075"/>
                      <a:pt x="19398" y="10011"/>
                      <a:pt x="17561" y="125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298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Arc 40"/>
              <p:cNvSpPr>
                <a:spLocks/>
              </p:cNvSpPr>
              <p:nvPr/>
            </p:nvSpPr>
            <p:spPr bwMode="auto">
              <a:xfrm>
                <a:off x="1224" y="3108"/>
                <a:ext cx="1050" cy="762"/>
              </a:xfrm>
              <a:custGeom>
                <a:avLst/>
                <a:gdLst>
                  <a:gd name="T0" fmla="*/ 0 w 39161"/>
                  <a:gd name="T1" fmla="*/ 0 h 28431"/>
                  <a:gd name="T2" fmla="*/ 0 w 39161"/>
                  <a:gd name="T3" fmla="*/ 0 h 28431"/>
                  <a:gd name="T4" fmla="*/ 0 w 39161"/>
                  <a:gd name="T5" fmla="*/ 0 h 28431"/>
                  <a:gd name="T6" fmla="*/ 0 60000 65536"/>
                  <a:gd name="T7" fmla="*/ 0 60000 65536"/>
                  <a:gd name="T8" fmla="*/ 0 60000 65536"/>
                  <a:gd name="T9" fmla="*/ 0 w 39161"/>
                  <a:gd name="T10" fmla="*/ 0 h 28431"/>
                  <a:gd name="T11" fmla="*/ 39161 w 39161"/>
                  <a:gd name="T12" fmla="*/ 28431 h 284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161" h="28431" fill="none" extrusionOk="0">
                    <a:moveTo>
                      <a:pt x="39161" y="19407"/>
                    </a:moveTo>
                    <a:cubicBezTo>
                      <a:pt x="35105" y="25071"/>
                      <a:pt x="28566" y="28430"/>
                      <a:pt x="21600" y="28431"/>
                    </a:cubicBezTo>
                    <a:cubicBezTo>
                      <a:pt x="9670" y="28431"/>
                      <a:pt x="0" y="18760"/>
                      <a:pt x="0" y="6831"/>
                    </a:cubicBezTo>
                    <a:cubicBezTo>
                      <a:pt x="-1" y="4509"/>
                      <a:pt x="374" y="2202"/>
                      <a:pt x="1108" y="0"/>
                    </a:cubicBezTo>
                  </a:path>
                  <a:path w="39161" h="28431" stroke="0" extrusionOk="0">
                    <a:moveTo>
                      <a:pt x="39161" y="19407"/>
                    </a:moveTo>
                    <a:cubicBezTo>
                      <a:pt x="35105" y="25071"/>
                      <a:pt x="28566" y="28430"/>
                      <a:pt x="21600" y="28431"/>
                    </a:cubicBezTo>
                    <a:cubicBezTo>
                      <a:pt x="9670" y="28431"/>
                      <a:pt x="0" y="18760"/>
                      <a:pt x="0" y="6831"/>
                    </a:cubicBezTo>
                    <a:cubicBezTo>
                      <a:pt x="-1" y="4509"/>
                      <a:pt x="374" y="2202"/>
                      <a:pt x="1108" y="0"/>
                    </a:cubicBezTo>
                    <a:lnTo>
                      <a:pt x="21600" y="6831"/>
                    </a:lnTo>
                    <a:close/>
                  </a:path>
                </a:pathLst>
              </a:custGeom>
              <a:solidFill>
                <a:srgbClr val="7570B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Arc 41"/>
              <p:cNvSpPr>
                <a:spLocks/>
              </p:cNvSpPr>
              <p:nvPr/>
            </p:nvSpPr>
            <p:spPr bwMode="auto">
              <a:xfrm>
                <a:off x="1254" y="2897"/>
                <a:ext cx="549" cy="394"/>
              </a:xfrm>
              <a:custGeom>
                <a:avLst/>
                <a:gdLst>
                  <a:gd name="T0" fmla="*/ 0 w 20492"/>
                  <a:gd name="T1" fmla="*/ 0 h 14702"/>
                  <a:gd name="T2" fmla="*/ 0 w 20492"/>
                  <a:gd name="T3" fmla="*/ 0 h 14702"/>
                  <a:gd name="T4" fmla="*/ 0 w 20492"/>
                  <a:gd name="T5" fmla="*/ 0 h 14702"/>
                  <a:gd name="T6" fmla="*/ 0 60000 65536"/>
                  <a:gd name="T7" fmla="*/ 0 60000 65536"/>
                  <a:gd name="T8" fmla="*/ 0 60000 65536"/>
                  <a:gd name="T9" fmla="*/ 0 w 20492"/>
                  <a:gd name="T10" fmla="*/ 0 h 14702"/>
                  <a:gd name="T11" fmla="*/ 20492 w 20492"/>
                  <a:gd name="T12" fmla="*/ 14702 h 147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492" h="14702" fill="none" extrusionOk="0">
                    <a:moveTo>
                      <a:pt x="0" y="7871"/>
                    </a:moveTo>
                    <a:cubicBezTo>
                      <a:pt x="976" y="4944"/>
                      <a:pt x="2567" y="2260"/>
                      <a:pt x="4667" y="-1"/>
                    </a:cubicBezTo>
                  </a:path>
                  <a:path w="20492" h="14702" stroke="0" extrusionOk="0">
                    <a:moveTo>
                      <a:pt x="0" y="7871"/>
                    </a:moveTo>
                    <a:cubicBezTo>
                      <a:pt x="976" y="4944"/>
                      <a:pt x="2567" y="2260"/>
                      <a:pt x="4667" y="-1"/>
                    </a:cubicBezTo>
                    <a:lnTo>
                      <a:pt x="20492" y="14702"/>
                    </a:lnTo>
                    <a:close/>
                  </a:path>
                </a:pathLst>
              </a:custGeom>
              <a:solidFill>
                <a:srgbClr val="D95F0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Arc 42"/>
              <p:cNvSpPr>
                <a:spLocks/>
              </p:cNvSpPr>
              <p:nvPr/>
            </p:nvSpPr>
            <p:spPr bwMode="auto">
              <a:xfrm>
                <a:off x="1379" y="2712"/>
                <a:ext cx="424" cy="579"/>
              </a:xfrm>
              <a:custGeom>
                <a:avLst/>
                <a:gdLst>
                  <a:gd name="T0" fmla="*/ 0 w 15824"/>
                  <a:gd name="T1" fmla="*/ 0 h 21600"/>
                  <a:gd name="T2" fmla="*/ 0 w 15824"/>
                  <a:gd name="T3" fmla="*/ 0 h 21600"/>
                  <a:gd name="T4" fmla="*/ 0 w 158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15824"/>
                  <a:gd name="T10" fmla="*/ 0 h 21600"/>
                  <a:gd name="T11" fmla="*/ 15824 w 158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824" h="21600" fill="none" extrusionOk="0">
                    <a:moveTo>
                      <a:pt x="-1" y="6897"/>
                    </a:moveTo>
                    <a:cubicBezTo>
                      <a:pt x="4060" y="2527"/>
                      <a:pt x="9746" y="31"/>
                      <a:pt x="15712" y="0"/>
                    </a:cubicBezTo>
                  </a:path>
                  <a:path w="15824" h="21600" stroke="0" extrusionOk="0">
                    <a:moveTo>
                      <a:pt x="-1" y="6897"/>
                    </a:moveTo>
                    <a:cubicBezTo>
                      <a:pt x="4060" y="2527"/>
                      <a:pt x="9746" y="31"/>
                      <a:pt x="15712" y="0"/>
                    </a:cubicBezTo>
                    <a:lnTo>
                      <a:pt x="15824" y="21600"/>
                    </a:lnTo>
                    <a:close/>
                  </a:path>
                </a:pathLst>
              </a:custGeom>
              <a:solidFill>
                <a:srgbClr val="1B9E7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Rectangle 43"/>
            <p:cNvSpPr>
              <a:spLocks noChangeArrowheads="1"/>
            </p:cNvSpPr>
            <p:nvPr/>
          </p:nvSpPr>
          <p:spPr bwMode="auto">
            <a:xfrm>
              <a:off x="288" y="2724"/>
              <a:ext cx="797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1F497D"/>
                  </a:solidFill>
                </a:rPr>
                <a:t>Option 3-</a:t>
              </a:r>
            </a:p>
            <a:p>
              <a:r>
                <a:rPr lang="en-US" sz="1200" b="1" dirty="0">
                  <a:solidFill>
                    <a:srgbClr val="1F497D"/>
                  </a:solidFill>
                </a:rPr>
                <a:t> Whale Hugger</a:t>
              </a:r>
              <a:endParaRPr lang="en-US" sz="2800" b="1" dirty="0">
                <a:solidFill>
                  <a:srgbClr val="1F497D"/>
                </a:solidFill>
                <a:latin typeface="Times New Roman" charset="0"/>
              </a:endParaRPr>
            </a:p>
          </p:txBody>
        </p:sp>
        <p:grpSp>
          <p:nvGrpSpPr>
            <p:cNvPr id="11" name="Group 44"/>
            <p:cNvGrpSpPr>
              <a:grpSpLocks/>
            </p:cNvGrpSpPr>
            <p:nvPr/>
          </p:nvGrpSpPr>
          <p:grpSpPr bwMode="auto">
            <a:xfrm>
              <a:off x="2496" y="1454"/>
              <a:ext cx="1158" cy="1158"/>
              <a:chOff x="1950" y="1698"/>
              <a:chExt cx="1158" cy="1158"/>
            </a:xfrm>
          </p:grpSpPr>
          <p:sp>
            <p:nvSpPr>
              <p:cNvPr id="29" name="Arc 45"/>
              <p:cNvSpPr>
                <a:spLocks/>
              </p:cNvSpPr>
              <p:nvPr/>
            </p:nvSpPr>
            <p:spPr bwMode="auto">
              <a:xfrm>
                <a:off x="2526" y="1698"/>
                <a:ext cx="72" cy="579"/>
              </a:xfrm>
              <a:custGeom>
                <a:avLst/>
                <a:gdLst>
                  <a:gd name="T0" fmla="*/ 0 w 2694"/>
                  <a:gd name="T1" fmla="*/ 0 h 21600"/>
                  <a:gd name="T2" fmla="*/ 0 w 2694"/>
                  <a:gd name="T3" fmla="*/ 0 h 21600"/>
                  <a:gd name="T4" fmla="*/ 0 w 269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694"/>
                  <a:gd name="T10" fmla="*/ 0 h 21600"/>
                  <a:gd name="T11" fmla="*/ 2694 w 269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94" h="21600" fill="none" extrusionOk="0">
                    <a:moveTo>
                      <a:pt x="0" y="0"/>
                    </a:moveTo>
                    <a:cubicBezTo>
                      <a:pt x="37" y="0"/>
                      <a:pt x="74" y="-1"/>
                      <a:pt x="112" y="0"/>
                    </a:cubicBezTo>
                    <a:cubicBezTo>
                      <a:pt x="974" y="0"/>
                      <a:pt x="1837" y="51"/>
                      <a:pt x="2694" y="154"/>
                    </a:cubicBezTo>
                  </a:path>
                  <a:path w="2694" h="21600" stroke="0" extrusionOk="0">
                    <a:moveTo>
                      <a:pt x="0" y="0"/>
                    </a:moveTo>
                    <a:cubicBezTo>
                      <a:pt x="37" y="0"/>
                      <a:pt x="74" y="-1"/>
                      <a:pt x="112" y="0"/>
                    </a:cubicBezTo>
                    <a:cubicBezTo>
                      <a:pt x="974" y="0"/>
                      <a:pt x="1837" y="51"/>
                      <a:pt x="2694" y="154"/>
                    </a:cubicBezTo>
                    <a:lnTo>
                      <a:pt x="112" y="21600"/>
                    </a:lnTo>
                    <a:close/>
                  </a:path>
                </a:pathLst>
              </a:custGeom>
              <a:solidFill>
                <a:srgbClr val="E6AB0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46"/>
              <p:cNvSpPr>
                <a:spLocks/>
              </p:cNvSpPr>
              <p:nvPr/>
            </p:nvSpPr>
            <p:spPr bwMode="auto">
              <a:xfrm>
                <a:off x="2529" y="1702"/>
                <a:ext cx="579" cy="912"/>
              </a:xfrm>
              <a:custGeom>
                <a:avLst/>
                <a:gdLst>
                  <a:gd name="T0" fmla="*/ 0 w 21600"/>
                  <a:gd name="T1" fmla="*/ 0 h 34021"/>
                  <a:gd name="T2" fmla="*/ 0 w 21600"/>
                  <a:gd name="T3" fmla="*/ 0 h 34021"/>
                  <a:gd name="T4" fmla="*/ 0 w 21600"/>
                  <a:gd name="T5" fmla="*/ 0 h 3402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4021"/>
                  <a:gd name="T11" fmla="*/ 21600 w 21600"/>
                  <a:gd name="T12" fmla="*/ 34021 h 340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4021" fill="none" extrusionOk="0">
                    <a:moveTo>
                      <a:pt x="2582" y="-1"/>
                    </a:moveTo>
                    <a:cubicBezTo>
                      <a:pt x="13434" y="1306"/>
                      <a:pt x="21600" y="10514"/>
                      <a:pt x="21600" y="21445"/>
                    </a:cubicBezTo>
                    <a:cubicBezTo>
                      <a:pt x="21600" y="25955"/>
                      <a:pt x="20187" y="30353"/>
                      <a:pt x="17561" y="34021"/>
                    </a:cubicBezTo>
                  </a:path>
                  <a:path w="21600" h="34021" stroke="0" extrusionOk="0">
                    <a:moveTo>
                      <a:pt x="2582" y="-1"/>
                    </a:moveTo>
                    <a:cubicBezTo>
                      <a:pt x="13434" y="1306"/>
                      <a:pt x="21600" y="10514"/>
                      <a:pt x="21600" y="21445"/>
                    </a:cubicBezTo>
                    <a:cubicBezTo>
                      <a:pt x="21600" y="25955"/>
                      <a:pt x="20187" y="30353"/>
                      <a:pt x="17561" y="34021"/>
                    </a:cubicBezTo>
                    <a:lnTo>
                      <a:pt x="0" y="21445"/>
                    </a:lnTo>
                    <a:close/>
                  </a:path>
                </a:pathLst>
              </a:custGeom>
              <a:solidFill>
                <a:srgbClr val="66A61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47"/>
              <p:cNvSpPr>
                <a:spLocks/>
              </p:cNvSpPr>
              <p:nvPr/>
            </p:nvSpPr>
            <p:spPr bwMode="auto">
              <a:xfrm>
                <a:off x="2529" y="2277"/>
                <a:ext cx="471" cy="471"/>
              </a:xfrm>
              <a:custGeom>
                <a:avLst/>
                <a:gdLst>
                  <a:gd name="T0" fmla="*/ 0 w 17561"/>
                  <a:gd name="T1" fmla="*/ 0 h 17561"/>
                  <a:gd name="T2" fmla="*/ 0 w 17561"/>
                  <a:gd name="T3" fmla="*/ 0 h 17561"/>
                  <a:gd name="T4" fmla="*/ 0 w 17561"/>
                  <a:gd name="T5" fmla="*/ 0 h 17561"/>
                  <a:gd name="T6" fmla="*/ 0 60000 65536"/>
                  <a:gd name="T7" fmla="*/ 0 60000 65536"/>
                  <a:gd name="T8" fmla="*/ 0 60000 65536"/>
                  <a:gd name="T9" fmla="*/ 0 w 17561"/>
                  <a:gd name="T10" fmla="*/ 0 h 17561"/>
                  <a:gd name="T11" fmla="*/ 17561 w 17561"/>
                  <a:gd name="T12" fmla="*/ 17561 h 175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561" h="17561" fill="none" extrusionOk="0">
                    <a:moveTo>
                      <a:pt x="17561" y="12576"/>
                    </a:moveTo>
                    <a:cubicBezTo>
                      <a:pt x="16183" y="14499"/>
                      <a:pt x="14499" y="16183"/>
                      <a:pt x="12576" y="17561"/>
                    </a:cubicBezTo>
                  </a:path>
                  <a:path w="17561" h="17561" stroke="0" extrusionOk="0">
                    <a:moveTo>
                      <a:pt x="17561" y="12576"/>
                    </a:moveTo>
                    <a:cubicBezTo>
                      <a:pt x="16183" y="14499"/>
                      <a:pt x="14499" y="16183"/>
                      <a:pt x="12576" y="175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298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48"/>
              <p:cNvSpPr>
                <a:spLocks/>
              </p:cNvSpPr>
              <p:nvPr/>
            </p:nvSpPr>
            <p:spPr bwMode="auto">
              <a:xfrm>
                <a:off x="1954" y="2277"/>
                <a:ext cx="912" cy="579"/>
              </a:xfrm>
              <a:custGeom>
                <a:avLst/>
                <a:gdLst>
                  <a:gd name="T0" fmla="*/ 0 w 34021"/>
                  <a:gd name="T1" fmla="*/ 0 h 21600"/>
                  <a:gd name="T2" fmla="*/ 0 w 34021"/>
                  <a:gd name="T3" fmla="*/ 0 h 21600"/>
                  <a:gd name="T4" fmla="*/ 0 w 3402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4021"/>
                  <a:gd name="T10" fmla="*/ 0 h 21600"/>
                  <a:gd name="T11" fmla="*/ 34021 w 3402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021" h="21600" fill="none" extrusionOk="0">
                    <a:moveTo>
                      <a:pt x="34021" y="17561"/>
                    </a:moveTo>
                    <a:cubicBezTo>
                      <a:pt x="30353" y="20187"/>
                      <a:pt x="25955" y="21599"/>
                      <a:pt x="21445" y="21600"/>
                    </a:cubicBezTo>
                    <a:cubicBezTo>
                      <a:pt x="10514" y="21600"/>
                      <a:pt x="1306" y="13434"/>
                      <a:pt x="-1" y="2582"/>
                    </a:cubicBezTo>
                  </a:path>
                  <a:path w="34021" h="21600" stroke="0" extrusionOk="0">
                    <a:moveTo>
                      <a:pt x="34021" y="17561"/>
                    </a:moveTo>
                    <a:cubicBezTo>
                      <a:pt x="30353" y="20187"/>
                      <a:pt x="25955" y="21599"/>
                      <a:pt x="21445" y="21600"/>
                    </a:cubicBezTo>
                    <a:cubicBezTo>
                      <a:pt x="10514" y="21600"/>
                      <a:pt x="1306" y="13434"/>
                      <a:pt x="-1" y="2582"/>
                    </a:cubicBezTo>
                    <a:lnTo>
                      <a:pt x="21445" y="0"/>
                    </a:lnTo>
                    <a:close/>
                  </a:path>
                </a:pathLst>
              </a:custGeom>
              <a:solidFill>
                <a:srgbClr val="7570B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Arc 49"/>
              <p:cNvSpPr>
                <a:spLocks/>
              </p:cNvSpPr>
              <p:nvPr/>
            </p:nvSpPr>
            <p:spPr bwMode="auto">
              <a:xfrm>
                <a:off x="1950" y="2166"/>
                <a:ext cx="579" cy="180"/>
              </a:xfrm>
              <a:custGeom>
                <a:avLst/>
                <a:gdLst>
                  <a:gd name="T0" fmla="*/ 0 w 21600"/>
                  <a:gd name="T1" fmla="*/ 0 h 6732"/>
                  <a:gd name="T2" fmla="*/ 0 w 21600"/>
                  <a:gd name="T3" fmla="*/ 0 h 6732"/>
                  <a:gd name="T4" fmla="*/ 0 w 21600"/>
                  <a:gd name="T5" fmla="*/ 0 h 673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6732"/>
                  <a:gd name="T11" fmla="*/ 21600 w 21600"/>
                  <a:gd name="T12" fmla="*/ 6732 h 67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6732" fill="none" extrusionOk="0">
                    <a:moveTo>
                      <a:pt x="154" y="6732"/>
                    </a:moveTo>
                    <a:cubicBezTo>
                      <a:pt x="51" y="5875"/>
                      <a:pt x="0" y="5012"/>
                      <a:pt x="0" y="4150"/>
                    </a:cubicBezTo>
                    <a:cubicBezTo>
                      <a:pt x="-1" y="2756"/>
                      <a:pt x="134" y="1367"/>
                      <a:pt x="402" y="0"/>
                    </a:cubicBezTo>
                  </a:path>
                  <a:path w="21600" h="6732" stroke="0" extrusionOk="0">
                    <a:moveTo>
                      <a:pt x="154" y="6732"/>
                    </a:moveTo>
                    <a:cubicBezTo>
                      <a:pt x="51" y="5875"/>
                      <a:pt x="0" y="5012"/>
                      <a:pt x="0" y="4150"/>
                    </a:cubicBezTo>
                    <a:cubicBezTo>
                      <a:pt x="-1" y="2756"/>
                      <a:pt x="134" y="1367"/>
                      <a:pt x="402" y="0"/>
                    </a:cubicBezTo>
                    <a:lnTo>
                      <a:pt x="21600" y="4150"/>
                    </a:lnTo>
                    <a:close/>
                  </a:path>
                </a:pathLst>
              </a:custGeom>
              <a:solidFill>
                <a:srgbClr val="D95F0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Arc 50"/>
              <p:cNvSpPr>
                <a:spLocks/>
              </p:cNvSpPr>
              <p:nvPr/>
            </p:nvSpPr>
            <p:spPr bwMode="auto">
              <a:xfrm>
                <a:off x="1961" y="1698"/>
                <a:ext cx="568" cy="579"/>
              </a:xfrm>
              <a:custGeom>
                <a:avLst/>
                <a:gdLst>
                  <a:gd name="T0" fmla="*/ 0 w 21198"/>
                  <a:gd name="T1" fmla="*/ 0 h 21600"/>
                  <a:gd name="T2" fmla="*/ 0 w 21198"/>
                  <a:gd name="T3" fmla="*/ 0 h 21600"/>
                  <a:gd name="T4" fmla="*/ 0 w 211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198"/>
                  <a:gd name="T10" fmla="*/ 0 h 21600"/>
                  <a:gd name="T11" fmla="*/ 21198 w 211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198" h="21600" fill="none" extrusionOk="0">
                    <a:moveTo>
                      <a:pt x="0" y="17450"/>
                    </a:moveTo>
                    <a:cubicBezTo>
                      <a:pt x="1976" y="7354"/>
                      <a:pt x="10798" y="53"/>
                      <a:pt x="21086" y="0"/>
                    </a:cubicBezTo>
                  </a:path>
                  <a:path w="21198" h="21600" stroke="0" extrusionOk="0">
                    <a:moveTo>
                      <a:pt x="0" y="17450"/>
                    </a:moveTo>
                    <a:cubicBezTo>
                      <a:pt x="1976" y="7354"/>
                      <a:pt x="10798" y="53"/>
                      <a:pt x="21086" y="0"/>
                    </a:cubicBezTo>
                    <a:lnTo>
                      <a:pt x="21198" y="21600"/>
                    </a:lnTo>
                    <a:close/>
                  </a:path>
                </a:pathLst>
              </a:custGeom>
              <a:solidFill>
                <a:srgbClr val="1B9E7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Rectangle 51"/>
            <p:cNvSpPr>
              <a:spLocks noChangeArrowheads="1"/>
            </p:cNvSpPr>
            <p:nvPr/>
          </p:nvSpPr>
          <p:spPr bwMode="auto">
            <a:xfrm>
              <a:off x="2304" y="1101"/>
              <a:ext cx="510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1F497D"/>
                  </a:solidFill>
                </a:rPr>
                <a:t>Option 2- </a:t>
              </a:r>
            </a:p>
            <a:p>
              <a:r>
                <a:rPr lang="en-US" sz="1200" b="1" dirty="0">
                  <a:solidFill>
                    <a:srgbClr val="1F497D"/>
                  </a:solidFill>
                </a:rPr>
                <a:t>GB Now</a:t>
              </a:r>
              <a:endParaRPr lang="en-US" sz="2800" b="1" dirty="0">
                <a:solidFill>
                  <a:srgbClr val="1F497D"/>
                </a:solidFill>
                <a:latin typeface="Times New Roman" charset="0"/>
              </a:endParaRPr>
            </a:p>
          </p:txBody>
        </p:sp>
        <p:grpSp>
          <p:nvGrpSpPr>
            <p:cNvPr id="13" name="Group 52"/>
            <p:cNvGrpSpPr>
              <a:grpSpLocks/>
            </p:cNvGrpSpPr>
            <p:nvPr/>
          </p:nvGrpSpPr>
          <p:grpSpPr bwMode="auto">
            <a:xfrm>
              <a:off x="2496" y="3162"/>
              <a:ext cx="1158" cy="1158"/>
              <a:chOff x="2904" y="2664"/>
              <a:chExt cx="1158" cy="1158"/>
            </a:xfrm>
          </p:grpSpPr>
          <p:sp>
            <p:nvSpPr>
              <p:cNvPr id="23" name="Arc 53"/>
              <p:cNvSpPr>
                <a:spLocks/>
              </p:cNvSpPr>
              <p:nvPr/>
            </p:nvSpPr>
            <p:spPr bwMode="auto">
              <a:xfrm>
                <a:off x="3480" y="2664"/>
                <a:ext cx="181" cy="579"/>
              </a:xfrm>
              <a:custGeom>
                <a:avLst/>
                <a:gdLst>
                  <a:gd name="T0" fmla="*/ 0 w 6740"/>
                  <a:gd name="T1" fmla="*/ 0 h 21600"/>
                  <a:gd name="T2" fmla="*/ 0 w 6740"/>
                  <a:gd name="T3" fmla="*/ 0 h 21600"/>
                  <a:gd name="T4" fmla="*/ 0 w 674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6740"/>
                  <a:gd name="T10" fmla="*/ 0 h 21600"/>
                  <a:gd name="T11" fmla="*/ 6740 w 674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740" h="21600" fill="none" extrusionOk="0">
                    <a:moveTo>
                      <a:pt x="0" y="0"/>
                    </a:moveTo>
                    <a:cubicBezTo>
                      <a:pt x="37" y="0"/>
                      <a:pt x="74" y="-1"/>
                      <a:pt x="112" y="0"/>
                    </a:cubicBezTo>
                    <a:cubicBezTo>
                      <a:pt x="2362" y="0"/>
                      <a:pt x="4598" y="351"/>
                      <a:pt x="6739" y="1042"/>
                    </a:cubicBezTo>
                  </a:path>
                  <a:path w="6740" h="21600" stroke="0" extrusionOk="0">
                    <a:moveTo>
                      <a:pt x="0" y="0"/>
                    </a:moveTo>
                    <a:cubicBezTo>
                      <a:pt x="37" y="0"/>
                      <a:pt x="74" y="-1"/>
                      <a:pt x="112" y="0"/>
                    </a:cubicBezTo>
                    <a:cubicBezTo>
                      <a:pt x="2362" y="0"/>
                      <a:pt x="4598" y="351"/>
                      <a:pt x="6739" y="1042"/>
                    </a:cubicBezTo>
                    <a:lnTo>
                      <a:pt x="112" y="21600"/>
                    </a:lnTo>
                    <a:close/>
                  </a:path>
                </a:pathLst>
              </a:custGeom>
              <a:solidFill>
                <a:srgbClr val="E6AB0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Arc 54"/>
              <p:cNvSpPr>
                <a:spLocks/>
              </p:cNvSpPr>
              <p:nvPr/>
            </p:nvSpPr>
            <p:spPr bwMode="auto">
              <a:xfrm>
                <a:off x="3483" y="2692"/>
                <a:ext cx="391" cy="551"/>
              </a:xfrm>
              <a:custGeom>
                <a:avLst/>
                <a:gdLst>
                  <a:gd name="T0" fmla="*/ 0 w 14580"/>
                  <a:gd name="T1" fmla="*/ 0 h 20558"/>
                  <a:gd name="T2" fmla="*/ 0 w 14580"/>
                  <a:gd name="T3" fmla="*/ 0 h 20558"/>
                  <a:gd name="T4" fmla="*/ 0 w 14580"/>
                  <a:gd name="T5" fmla="*/ 0 h 20558"/>
                  <a:gd name="T6" fmla="*/ 0 60000 65536"/>
                  <a:gd name="T7" fmla="*/ 0 60000 65536"/>
                  <a:gd name="T8" fmla="*/ 0 60000 65536"/>
                  <a:gd name="T9" fmla="*/ 0 w 14580"/>
                  <a:gd name="T10" fmla="*/ 0 h 20558"/>
                  <a:gd name="T11" fmla="*/ 14580 w 14580"/>
                  <a:gd name="T12" fmla="*/ 20558 h 205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580" h="20558" fill="none" extrusionOk="0">
                    <a:moveTo>
                      <a:pt x="6627" y="0"/>
                    </a:moveTo>
                    <a:cubicBezTo>
                      <a:pt x="9579" y="951"/>
                      <a:pt x="12291" y="2527"/>
                      <a:pt x="14579" y="4621"/>
                    </a:cubicBezTo>
                  </a:path>
                  <a:path w="14580" h="20558" stroke="0" extrusionOk="0">
                    <a:moveTo>
                      <a:pt x="6627" y="0"/>
                    </a:moveTo>
                    <a:cubicBezTo>
                      <a:pt x="9579" y="951"/>
                      <a:pt x="12291" y="2527"/>
                      <a:pt x="14579" y="4621"/>
                    </a:cubicBezTo>
                    <a:lnTo>
                      <a:pt x="0" y="20558"/>
                    </a:lnTo>
                    <a:close/>
                  </a:path>
                </a:pathLst>
              </a:custGeom>
              <a:solidFill>
                <a:srgbClr val="66A61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Arc 55"/>
              <p:cNvSpPr>
                <a:spLocks/>
              </p:cNvSpPr>
              <p:nvPr/>
            </p:nvSpPr>
            <p:spPr bwMode="auto">
              <a:xfrm>
                <a:off x="3483" y="2816"/>
                <a:ext cx="579" cy="821"/>
              </a:xfrm>
              <a:custGeom>
                <a:avLst/>
                <a:gdLst>
                  <a:gd name="T0" fmla="*/ 0 w 21600"/>
                  <a:gd name="T1" fmla="*/ 0 h 30630"/>
                  <a:gd name="T2" fmla="*/ 0 w 21600"/>
                  <a:gd name="T3" fmla="*/ 0 h 30630"/>
                  <a:gd name="T4" fmla="*/ 0 w 21600"/>
                  <a:gd name="T5" fmla="*/ 0 h 306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0630"/>
                  <a:gd name="T11" fmla="*/ 21600 w 21600"/>
                  <a:gd name="T12" fmla="*/ 30630 h 306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0630" fill="none" extrusionOk="0">
                    <a:moveTo>
                      <a:pt x="14579" y="0"/>
                    </a:moveTo>
                    <a:cubicBezTo>
                      <a:pt x="19052" y="4091"/>
                      <a:pt x="21600" y="9874"/>
                      <a:pt x="21600" y="15937"/>
                    </a:cubicBezTo>
                    <a:cubicBezTo>
                      <a:pt x="21600" y="21387"/>
                      <a:pt x="19539" y="26635"/>
                      <a:pt x="15832" y="30630"/>
                    </a:cubicBezTo>
                  </a:path>
                  <a:path w="21600" h="30630" stroke="0" extrusionOk="0">
                    <a:moveTo>
                      <a:pt x="14579" y="0"/>
                    </a:moveTo>
                    <a:cubicBezTo>
                      <a:pt x="19052" y="4091"/>
                      <a:pt x="21600" y="9874"/>
                      <a:pt x="21600" y="15937"/>
                    </a:cubicBezTo>
                    <a:cubicBezTo>
                      <a:pt x="21600" y="21387"/>
                      <a:pt x="19539" y="26635"/>
                      <a:pt x="15832" y="30630"/>
                    </a:cubicBezTo>
                    <a:lnTo>
                      <a:pt x="0" y="15937"/>
                    </a:lnTo>
                    <a:close/>
                  </a:path>
                </a:pathLst>
              </a:custGeom>
              <a:solidFill>
                <a:srgbClr val="E7298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Arc 56"/>
              <p:cNvSpPr>
                <a:spLocks/>
              </p:cNvSpPr>
              <p:nvPr/>
            </p:nvSpPr>
            <p:spPr bwMode="auto">
              <a:xfrm>
                <a:off x="3483" y="3243"/>
                <a:ext cx="424" cy="550"/>
              </a:xfrm>
              <a:custGeom>
                <a:avLst/>
                <a:gdLst>
                  <a:gd name="T0" fmla="*/ 0 w 15832"/>
                  <a:gd name="T1" fmla="*/ 0 h 20536"/>
                  <a:gd name="T2" fmla="*/ 0 w 15832"/>
                  <a:gd name="T3" fmla="*/ 0 h 20536"/>
                  <a:gd name="T4" fmla="*/ 0 w 15832"/>
                  <a:gd name="T5" fmla="*/ 0 h 20536"/>
                  <a:gd name="T6" fmla="*/ 0 60000 65536"/>
                  <a:gd name="T7" fmla="*/ 0 60000 65536"/>
                  <a:gd name="T8" fmla="*/ 0 60000 65536"/>
                  <a:gd name="T9" fmla="*/ 0 w 15832"/>
                  <a:gd name="T10" fmla="*/ 0 h 20536"/>
                  <a:gd name="T11" fmla="*/ 15832 w 15832"/>
                  <a:gd name="T12" fmla="*/ 20536 h 20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832" h="20536" fill="none" extrusionOk="0">
                    <a:moveTo>
                      <a:pt x="15832" y="14693"/>
                    </a:moveTo>
                    <a:cubicBezTo>
                      <a:pt x="13332" y="17386"/>
                      <a:pt x="10187" y="19397"/>
                      <a:pt x="6694" y="20536"/>
                    </a:cubicBezTo>
                  </a:path>
                  <a:path w="15832" h="20536" stroke="0" extrusionOk="0">
                    <a:moveTo>
                      <a:pt x="15832" y="14693"/>
                    </a:moveTo>
                    <a:cubicBezTo>
                      <a:pt x="13332" y="17386"/>
                      <a:pt x="10187" y="19397"/>
                      <a:pt x="6694" y="205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70B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Arc 57"/>
              <p:cNvSpPr>
                <a:spLocks/>
              </p:cNvSpPr>
              <p:nvPr/>
            </p:nvSpPr>
            <p:spPr bwMode="auto">
              <a:xfrm>
                <a:off x="2904" y="3240"/>
                <a:ext cx="758" cy="582"/>
              </a:xfrm>
              <a:custGeom>
                <a:avLst/>
                <a:gdLst>
                  <a:gd name="T0" fmla="*/ 0 w 28294"/>
                  <a:gd name="T1" fmla="*/ 0 h 21712"/>
                  <a:gd name="T2" fmla="*/ 0 w 28294"/>
                  <a:gd name="T3" fmla="*/ 0 h 21712"/>
                  <a:gd name="T4" fmla="*/ 0 w 28294"/>
                  <a:gd name="T5" fmla="*/ 0 h 21712"/>
                  <a:gd name="T6" fmla="*/ 0 60000 65536"/>
                  <a:gd name="T7" fmla="*/ 0 60000 65536"/>
                  <a:gd name="T8" fmla="*/ 0 60000 65536"/>
                  <a:gd name="T9" fmla="*/ 0 w 28294"/>
                  <a:gd name="T10" fmla="*/ 0 h 21712"/>
                  <a:gd name="T11" fmla="*/ 28294 w 28294"/>
                  <a:gd name="T12" fmla="*/ 21712 h 217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294" h="21712" fill="none" extrusionOk="0">
                    <a:moveTo>
                      <a:pt x="28294" y="20648"/>
                    </a:moveTo>
                    <a:cubicBezTo>
                      <a:pt x="26132" y="21353"/>
                      <a:pt x="23873" y="21711"/>
                      <a:pt x="21600" y="21712"/>
                    </a:cubicBezTo>
                    <a:cubicBezTo>
                      <a:pt x="9670" y="21712"/>
                      <a:pt x="0" y="12041"/>
                      <a:pt x="0" y="112"/>
                    </a:cubicBezTo>
                    <a:cubicBezTo>
                      <a:pt x="-1" y="74"/>
                      <a:pt x="0" y="37"/>
                      <a:pt x="0" y="0"/>
                    </a:cubicBezTo>
                  </a:path>
                  <a:path w="28294" h="21712" stroke="0" extrusionOk="0">
                    <a:moveTo>
                      <a:pt x="28294" y="20648"/>
                    </a:moveTo>
                    <a:cubicBezTo>
                      <a:pt x="26132" y="21353"/>
                      <a:pt x="23873" y="21711"/>
                      <a:pt x="21600" y="21712"/>
                    </a:cubicBezTo>
                    <a:cubicBezTo>
                      <a:pt x="9670" y="21712"/>
                      <a:pt x="0" y="12041"/>
                      <a:pt x="0" y="112"/>
                    </a:cubicBezTo>
                    <a:cubicBezTo>
                      <a:pt x="-1" y="74"/>
                      <a:pt x="0" y="37"/>
                      <a:pt x="0" y="0"/>
                    </a:cubicBezTo>
                    <a:lnTo>
                      <a:pt x="21600" y="112"/>
                    </a:lnTo>
                    <a:close/>
                  </a:path>
                </a:pathLst>
              </a:custGeom>
              <a:solidFill>
                <a:srgbClr val="D95F0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Arc 58"/>
              <p:cNvSpPr>
                <a:spLocks/>
              </p:cNvSpPr>
              <p:nvPr/>
            </p:nvSpPr>
            <p:spPr bwMode="auto">
              <a:xfrm>
                <a:off x="2904" y="2664"/>
                <a:ext cx="579" cy="5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488"/>
                    </a:moveTo>
                    <a:cubicBezTo>
                      <a:pt x="61" y="9646"/>
                      <a:pt x="9646" y="61"/>
                      <a:pt x="21488" y="0"/>
                    </a:cubicBezTo>
                  </a:path>
                  <a:path w="21600" h="21600" stroke="0" extrusionOk="0">
                    <a:moveTo>
                      <a:pt x="0" y="21488"/>
                    </a:moveTo>
                    <a:cubicBezTo>
                      <a:pt x="61" y="9646"/>
                      <a:pt x="9646" y="61"/>
                      <a:pt x="21488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1B9E7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59"/>
            <p:cNvSpPr>
              <a:spLocks noChangeArrowheads="1"/>
            </p:cNvSpPr>
            <p:nvPr/>
          </p:nvSpPr>
          <p:spPr bwMode="auto">
            <a:xfrm>
              <a:off x="2304" y="2724"/>
              <a:ext cx="510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1F497D"/>
                  </a:solidFill>
                </a:rPr>
                <a:t>Option 4-</a:t>
              </a:r>
            </a:p>
            <a:p>
              <a:r>
                <a:rPr lang="en-US" sz="1200" b="1" dirty="0">
                  <a:solidFill>
                    <a:srgbClr val="1F497D"/>
                  </a:solidFill>
                </a:rPr>
                <a:t>GB 1950s</a:t>
              </a:r>
              <a:endParaRPr lang="en-US" sz="2800" dirty="0">
                <a:solidFill>
                  <a:srgbClr val="1F497D"/>
                </a:solidFill>
                <a:latin typeface="Times New Roman" charset="0"/>
              </a:endParaRPr>
            </a:p>
          </p:txBody>
        </p: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4356" y="3156"/>
              <a:ext cx="1164" cy="1164"/>
              <a:chOff x="3576" y="2856"/>
              <a:chExt cx="1164" cy="1164"/>
            </a:xfrm>
          </p:grpSpPr>
          <p:sp>
            <p:nvSpPr>
              <p:cNvPr id="17" name="Arc 61"/>
              <p:cNvSpPr>
                <a:spLocks/>
              </p:cNvSpPr>
              <p:nvPr/>
            </p:nvSpPr>
            <p:spPr bwMode="auto">
              <a:xfrm>
                <a:off x="4152" y="2856"/>
                <a:ext cx="72" cy="582"/>
              </a:xfrm>
              <a:custGeom>
                <a:avLst/>
                <a:gdLst>
                  <a:gd name="T0" fmla="*/ 0 w 2682"/>
                  <a:gd name="T1" fmla="*/ 0 h 21600"/>
                  <a:gd name="T2" fmla="*/ 0 w 2682"/>
                  <a:gd name="T3" fmla="*/ 0 h 21600"/>
                  <a:gd name="T4" fmla="*/ 0 w 2682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682"/>
                  <a:gd name="T10" fmla="*/ 0 h 21600"/>
                  <a:gd name="T11" fmla="*/ 2682 w 2682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82" h="21600" fill="none" extrusionOk="0">
                    <a:moveTo>
                      <a:pt x="0" y="1"/>
                    </a:moveTo>
                    <a:cubicBezTo>
                      <a:pt x="74" y="0"/>
                      <a:pt x="148" y="-1"/>
                      <a:pt x="223" y="0"/>
                    </a:cubicBezTo>
                    <a:cubicBezTo>
                      <a:pt x="1044" y="0"/>
                      <a:pt x="1865" y="46"/>
                      <a:pt x="2681" y="140"/>
                    </a:cubicBezTo>
                  </a:path>
                  <a:path w="2682" h="21600" stroke="0" extrusionOk="0">
                    <a:moveTo>
                      <a:pt x="0" y="1"/>
                    </a:moveTo>
                    <a:cubicBezTo>
                      <a:pt x="74" y="0"/>
                      <a:pt x="148" y="-1"/>
                      <a:pt x="223" y="0"/>
                    </a:cubicBezTo>
                    <a:cubicBezTo>
                      <a:pt x="1044" y="0"/>
                      <a:pt x="1865" y="46"/>
                      <a:pt x="2681" y="140"/>
                    </a:cubicBezTo>
                    <a:lnTo>
                      <a:pt x="223" y="21600"/>
                    </a:lnTo>
                    <a:close/>
                  </a:path>
                </a:pathLst>
              </a:custGeom>
              <a:solidFill>
                <a:srgbClr val="E6AB0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Arc 62"/>
              <p:cNvSpPr>
                <a:spLocks/>
              </p:cNvSpPr>
              <p:nvPr/>
            </p:nvSpPr>
            <p:spPr bwMode="auto">
              <a:xfrm>
                <a:off x="4158" y="2860"/>
                <a:ext cx="133" cy="578"/>
              </a:xfrm>
              <a:custGeom>
                <a:avLst/>
                <a:gdLst>
                  <a:gd name="T0" fmla="*/ 0 w 4922"/>
                  <a:gd name="T1" fmla="*/ 0 h 21460"/>
                  <a:gd name="T2" fmla="*/ 0 w 4922"/>
                  <a:gd name="T3" fmla="*/ 0 h 21460"/>
                  <a:gd name="T4" fmla="*/ 0 w 4922"/>
                  <a:gd name="T5" fmla="*/ 0 h 21460"/>
                  <a:gd name="T6" fmla="*/ 0 60000 65536"/>
                  <a:gd name="T7" fmla="*/ 0 60000 65536"/>
                  <a:gd name="T8" fmla="*/ 0 60000 65536"/>
                  <a:gd name="T9" fmla="*/ 0 w 4922"/>
                  <a:gd name="T10" fmla="*/ 0 h 21460"/>
                  <a:gd name="T11" fmla="*/ 4922 w 4922"/>
                  <a:gd name="T12" fmla="*/ 21460 h 214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922" h="21460" fill="none" extrusionOk="0">
                    <a:moveTo>
                      <a:pt x="2458" y="0"/>
                    </a:moveTo>
                    <a:cubicBezTo>
                      <a:pt x="3287" y="95"/>
                      <a:pt x="4109" y="238"/>
                      <a:pt x="4921" y="428"/>
                    </a:cubicBezTo>
                  </a:path>
                  <a:path w="4922" h="21460" stroke="0" extrusionOk="0">
                    <a:moveTo>
                      <a:pt x="2458" y="0"/>
                    </a:moveTo>
                    <a:cubicBezTo>
                      <a:pt x="3287" y="95"/>
                      <a:pt x="4109" y="238"/>
                      <a:pt x="4921" y="428"/>
                    </a:cubicBezTo>
                    <a:lnTo>
                      <a:pt x="0" y="21460"/>
                    </a:lnTo>
                    <a:close/>
                  </a:path>
                </a:pathLst>
              </a:custGeom>
              <a:solidFill>
                <a:srgbClr val="66A61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3"/>
              <p:cNvSpPr>
                <a:spLocks/>
              </p:cNvSpPr>
              <p:nvPr/>
            </p:nvSpPr>
            <p:spPr bwMode="auto">
              <a:xfrm>
                <a:off x="4158" y="2871"/>
                <a:ext cx="383" cy="567"/>
              </a:xfrm>
              <a:custGeom>
                <a:avLst/>
                <a:gdLst>
                  <a:gd name="T0" fmla="*/ 0 w 14224"/>
                  <a:gd name="T1" fmla="*/ 0 h 21032"/>
                  <a:gd name="T2" fmla="*/ 0 w 14224"/>
                  <a:gd name="T3" fmla="*/ 0 h 21032"/>
                  <a:gd name="T4" fmla="*/ 0 w 14224"/>
                  <a:gd name="T5" fmla="*/ 0 h 21032"/>
                  <a:gd name="T6" fmla="*/ 0 60000 65536"/>
                  <a:gd name="T7" fmla="*/ 0 60000 65536"/>
                  <a:gd name="T8" fmla="*/ 0 60000 65536"/>
                  <a:gd name="T9" fmla="*/ 0 w 14224"/>
                  <a:gd name="T10" fmla="*/ 0 h 21032"/>
                  <a:gd name="T11" fmla="*/ 14224 w 14224"/>
                  <a:gd name="T12" fmla="*/ 21032 h 210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224" h="21032" fill="none" extrusionOk="0">
                    <a:moveTo>
                      <a:pt x="4921" y="0"/>
                    </a:moveTo>
                    <a:cubicBezTo>
                      <a:pt x="8366" y="806"/>
                      <a:pt x="11561" y="2446"/>
                      <a:pt x="14223" y="4776"/>
                    </a:cubicBezTo>
                  </a:path>
                  <a:path w="14224" h="21032" stroke="0" extrusionOk="0">
                    <a:moveTo>
                      <a:pt x="4921" y="0"/>
                    </a:moveTo>
                    <a:cubicBezTo>
                      <a:pt x="8366" y="806"/>
                      <a:pt x="11561" y="2446"/>
                      <a:pt x="14223" y="4776"/>
                    </a:cubicBezTo>
                    <a:lnTo>
                      <a:pt x="0" y="21032"/>
                    </a:lnTo>
                    <a:close/>
                  </a:path>
                </a:pathLst>
              </a:custGeom>
              <a:solidFill>
                <a:srgbClr val="E7298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Arc 64"/>
              <p:cNvSpPr>
                <a:spLocks/>
              </p:cNvSpPr>
              <p:nvPr/>
            </p:nvSpPr>
            <p:spPr bwMode="auto">
              <a:xfrm>
                <a:off x="4158" y="3000"/>
                <a:ext cx="582" cy="666"/>
              </a:xfrm>
              <a:custGeom>
                <a:avLst/>
                <a:gdLst>
                  <a:gd name="T0" fmla="*/ 0 w 21600"/>
                  <a:gd name="T1" fmla="*/ 0 h 24709"/>
                  <a:gd name="T2" fmla="*/ 0 w 21600"/>
                  <a:gd name="T3" fmla="*/ 0 h 24709"/>
                  <a:gd name="T4" fmla="*/ 0 w 21600"/>
                  <a:gd name="T5" fmla="*/ 0 h 2470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4709"/>
                  <a:gd name="T11" fmla="*/ 21600 w 21600"/>
                  <a:gd name="T12" fmla="*/ 24709 h 2470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4709" fill="none" extrusionOk="0">
                    <a:moveTo>
                      <a:pt x="14223" y="0"/>
                    </a:moveTo>
                    <a:cubicBezTo>
                      <a:pt x="18911" y="4101"/>
                      <a:pt x="21600" y="10027"/>
                      <a:pt x="21600" y="16256"/>
                    </a:cubicBezTo>
                    <a:cubicBezTo>
                      <a:pt x="21600" y="19160"/>
                      <a:pt x="21014" y="22035"/>
                      <a:pt x="19877" y="24709"/>
                    </a:cubicBezTo>
                  </a:path>
                  <a:path w="21600" h="24709" stroke="0" extrusionOk="0">
                    <a:moveTo>
                      <a:pt x="14223" y="0"/>
                    </a:moveTo>
                    <a:cubicBezTo>
                      <a:pt x="18911" y="4101"/>
                      <a:pt x="21600" y="10027"/>
                      <a:pt x="21600" y="16256"/>
                    </a:cubicBezTo>
                    <a:cubicBezTo>
                      <a:pt x="21600" y="19160"/>
                      <a:pt x="21014" y="22035"/>
                      <a:pt x="19877" y="24709"/>
                    </a:cubicBezTo>
                    <a:lnTo>
                      <a:pt x="0" y="16256"/>
                    </a:lnTo>
                    <a:close/>
                  </a:path>
                </a:pathLst>
              </a:custGeom>
              <a:solidFill>
                <a:srgbClr val="7570B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/>
              <p:cNvSpPr>
                <a:spLocks/>
              </p:cNvSpPr>
              <p:nvPr/>
            </p:nvSpPr>
            <p:spPr bwMode="auto">
              <a:xfrm>
                <a:off x="4109" y="3438"/>
                <a:ext cx="584" cy="582"/>
              </a:xfrm>
              <a:custGeom>
                <a:avLst/>
                <a:gdLst>
                  <a:gd name="T0" fmla="*/ 0 w 21690"/>
                  <a:gd name="T1" fmla="*/ 0 h 21600"/>
                  <a:gd name="T2" fmla="*/ 0 w 21690"/>
                  <a:gd name="T3" fmla="*/ 0 h 21600"/>
                  <a:gd name="T4" fmla="*/ 0 w 2169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90"/>
                  <a:gd name="T10" fmla="*/ 0 h 21600"/>
                  <a:gd name="T11" fmla="*/ 21690 w 2169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90" h="21600" fill="none" extrusionOk="0">
                    <a:moveTo>
                      <a:pt x="21690" y="8453"/>
                    </a:moveTo>
                    <a:cubicBezTo>
                      <a:pt x="18300" y="16424"/>
                      <a:pt x="10475" y="21599"/>
                      <a:pt x="1813" y="21600"/>
                    </a:cubicBezTo>
                    <a:cubicBezTo>
                      <a:pt x="1207" y="21600"/>
                      <a:pt x="603" y="21574"/>
                      <a:pt x="0" y="21523"/>
                    </a:cubicBezTo>
                  </a:path>
                  <a:path w="21690" h="21600" stroke="0" extrusionOk="0">
                    <a:moveTo>
                      <a:pt x="21690" y="8453"/>
                    </a:moveTo>
                    <a:cubicBezTo>
                      <a:pt x="18300" y="16424"/>
                      <a:pt x="10475" y="21599"/>
                      <a:pt x="1813" y="21600"/>
                    </a:cubicBezTo>
                    <a:cubicBezTo>
                      <a:pt x="1207" y="21600"/>
                      <a:pt x="603" y="21574"/>
                      <a:pt x="0" y="21523"/>
                    </a:cubicBezTo>
                    <a:lnTo>
                      <a:pt x="1813" y="0"/>
                    </a:lnTo>
                    <a:close/>
                  </a:path>
                </a:pathLst>
              </a:custGeom>
              <a:solidFill>
                <a:srgbClr val="D95F0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Arc 66"/>
              <p:cNvSpPr>
                <a:spLocks/>
              </p:cNvSpPr>
              <p:nvPr/>
            </p:nvSpPr>
            <p:spPr bwMode="auto">
              <a:xfrm>
                <a:off x="3576" y="2856"/>
                <a:ext cx="582" cy="1162"/>
              </a:xfrm>
              <a:custGeom>
                <a:avLst/>
                <a:gdLst>
                  <a:gd name="T0" fmla="*/ 0 w 21600"/>
                  <a:gd name="T1" fmla="*/ 0 h 43123"/>
                  <a:gd name="T2" fmla="*/ 0 w 21600"/>
                  <a:gd name="T3" fmla="*/ 0 h 43123"/>
                  <a:gd name="T4" fmla="*/ 0 w 21600"/>
                  <a:gd name="T5" fmla="*/ 0 h 4312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23"/>
                  <a:gd name="T11" fmla="*/ 21600 w 21600"/>
                  <a:gd name="T12" fmla="*/ 43123 h 431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23" fill="none" extrusionOk="0">
                    <a:moveTo>
                      <a:pt x="19787" y="43122"/>
                    </a:moveTo>
                    <a:cubicBezTo>
                      <a:pt x="8600" y="42180"/>
                      <a:pt x="0" y="32825"/>
                      <a:pt x="0" y="21599"/>
                    </a:cubicBezTo>
                    <a:cubicBezTo>
                      <a:pt x="-1" y="9756"/>
                      <a:pt x="9535" y="122"/>
                      <a:pt x="21377" y="0"/>
                    </a:cubicBezTo>
                  </a:path>
                  <a:path w="21600" h="43123" stroke="0" extrusionOk="0">
                    <a:moveTo>
                      <a:pt x="19787" y="43122"/>
                    </a:moveTo>
                    <a:cubicBezTo>
                      <a:pt x="8600" y="42180"/>
                      <a:pt x="0" y="32825"/>
                      <a:pt x="0" y="21599"/>
                    </a:cubicBezTo>
                    <a:cubicBezTo>
                      <a:pt x="-1" y="9756"/>
                      <a:pt x="9535" y="122"/>
                      <a:pt x="21377" y="0"/>
                    </a:cubicBezTo>
                    <a:lnTo>
                      <a:pt x="21600" y="21599"/>
                    </a:lnTo>
                    <a:close/>
                  </a:path>
                </a:pathLst>
              </a:custGeom>
              <a:solidFill>
                <a:srgbClr val="1B9E7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Rectangle 67"/>
            <p:cNvSpPr>
              <a:spLocks noChangeArrowheads="1"/>
            </p:cNvSpPr>
            <p:nvPr/>
          </p:nvSpPr>
          <p:spPr bwMode="auto">
            <a:xfrm>
              <a:off x="4057" y="2724"/>
              <a:ext cx="781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</a:rPr>
                <a:t>Option 5-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Rape &amp; Pillage</a:t>
              </a:r>
              <a:endParaRPr lang="en-US" sz="2800" dirty="0">
                <a:solidFill>
                  <a:schemeClr val="tx2"/>
                </a:solidFill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764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Species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</a:t>
            </a:r>
            <a:r>
              <a:rPr lang="en-US" dirty="0"/>
              <a:t>-based methods</a:t>
            </a:r>
          </a:p>
          <a:p>
            <a:r>
              <a:rPr lang="en-US" dirty="0"/>
              <a:t>Equilibrium &amp; Generation methods</a:t>
            </a:r>
          </a:p>
          <a:p>
            <a:pPr lvl="1"/>
            <a:r>
              <a:rPr lang="en-US" dirty="0"/>
              <a:t>Yield-Per-Recruit / Stock-Recruitment</a:t>
            </a:r>
          </a:p>
          <a:p>
            <a:r>
              <a:rPr lang="en-US" dirty="0"/>
              <a:t>Population dynamics models</a:t>
            </a:r>
          </a:p>
          <a:p>
            <a:pPr lvl="1"/>
            <a:r>
              <a:rPr lang="en-US" dirty="0"/>
              <a:t>Biomass aggregated models</a:t>
            </a:r>
          </a:p>
          <a:p>
            <a:pPr lvl="2"/>
            <a:r>
              <a:rPr lang="en-US" dirty="0"/>
              <a:t>e.g. production models</a:t>
            </a:r>
          </a:p>
          <a:p>
            <a:pPr lvl="1"/>
            <a:r>
              <a:rPr lang="en-US" dirty="0"/>
              <a:t>Stage-Structured models</a:t>
            </a:r>
          </a:p>
          <a:p>
            <a:pPr lvl="2"/>
            <a:r>
              <a:rPr lang="en-US" dirty="0"/>
              <a:t>Age structured models, size-based </a:t>
            </a:r>
            <a:r>
              <a:rPr lang="en-US" dirty="0" smtClean="0"/>
              <a:t>models,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virtual population analysis, statistical catch-at-age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4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Species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</a:t>
            </a:r>
            <a:r>
              <a:rPr lang="en-US" dirty="0"/>
              <a:t>-based methods</a:t>
            </a:r>
          </a:p>
          <a:p>
            <a:r>
              <a:rPr lang="en-US" dirty="0"/>
              <a:t>Equilibrium &amp; Generation methods</a:t>
            </a:r>
          </a:p>
          <a:p>
            <a:pPr lvl="1"/>
            <a:r>
              <a:rPr lang="en-US" b="1" dirty="0"/>
              <a:t>Yield-Per-Recruit / Stock-Recruitment</a:t>
            </a:r>
          </a:p>
          <a:p>
            <a:r>
              <a:rPr lang="en-US" dirty="0"/>
              <a:t>Population dynamics models</a:t>
            </a:r>
          </a:p>
          <a:p>
            <a:pPr lvl="1"/>
            <a:r>
              <a:rPr lang="en-US" dirty="0"/>
              <a:t>Biomass aggregated models</a:t>
            </a:r>
          </a:p>
          <a:p>
            <a:pPr lvl="2"/>
            <a:r>
              <a:rPr lang="en-US" dirty="0"/>
              <a:t>e.g. production models</a:t>
            </a:r>
          </a:p>
          <a:p>
            <a:pPr lvl="1"/>
            <a:r>
              <a:rPr lang="en-US" dirty="0"/>
              <a:t>Stage-Structured models</a:t>
            </a:r>
          </a:p>
          <a:p>
            <a:pPr lvl="2"/>
            <a:r>
              <a:rPr lang="en-US" dirty="0"/>
              <a:t>Age structured models, size-based </a:t>
            </a:r>
            <a:r>
              <a:rPr lang="en-US" dirty="0" smtClean="0"/>
              <a:t>models,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virtual population analysis, statistical catch-at-age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Fisheries models</a:t>
            </a:r>
          </a:p>
          <a:p>
            <a:r>
              <a:rPr lang="en-US" dirty="0" smtClean="0"/>
              <a:t>Extended single-species models</a:t>
            </a:r>
          </a:p>
          <a:p>
            <a:r>
              <a:rPr lang="en-US" dirty="0" smtClean="0"/>
              <a:t>Multispecies models</a:t>
            </a:r>
          </a:p>
          <a:p>
            <a:pPr lvl="1"/>
            <a:endParaRPr lang="en-US" dirty="0"/>
          </a:p>
          <a:p>
            <a:r>
              <a:rPr lang="en-US" dirty="0" smtClean="0"/>
              <a:t>Discussion on:</a:t>
            </a:r>
          </a:p>
          <a:p>
            <a:pPr lvl="1"/>
            <a:r>
              <a:rPr lang="en-US" dirty="0" smtClean="0"/>
              <a:t>Hollowed et al. 2000</a:t>
            </a:r>
          </a:p>
          <a:p>
            <a:pPr lvl="1"/>
            <a:r>
              <a:rPr lang="en-US" dirty="0" err="1" smtClean="0"/>
              <a:t>Keyl</a:t>
            </a:r>
            <a:r>
              <a:rPr lang="en-US" dirty="0" smtClean="0"/>
              <a:t> &amp; Wolff 2008</a:t>
            </a:r>
            <a:endParaRPr lang="en-US" dirty="0"/>
          </a:p>
          <a:p>
            <a:pPr lvl="1"/>
            <a:r>
              <a:rPr lang="en-US" dirty="0" smtClean="0"/>
              <a:t>Whipple et al. 2000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per Recruit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2282"/>
            <a:ext cx="8229600" cy="5768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Balance mortality with growth</a:t>
            </a:r>
          </a:p>
          <a:p>
            <a:pPr marL="0" indent="0">
              <a:buNone/>
            </a:pPr>
            <a:r>
              <a:rPr lang="en-US" sz="2400" dirty="0" smtClean="0"/>
              <a:t>Implications of fishing intensities/</a:t>
            </a:r>
            <a:r>
              <a:rPr lang="en-US" sz="2400" dirty="0" err="1" smtClean="0"/>
              <a:t>selectivities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Constant recruitment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2046" b="9787"/>
          <a:stretch/>
        </p:blipFill>
        <p:spPr>
          <a:xfrm>
            <a:off x="2129819" y="2027956"/>
            <a:ext cx="5088383" cy="4306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02730" y="6334780"/>
            <a:ext cx="7281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Mayo, R.K.; Thunberg, E.M.; </a:t>
            </a:r>
            <a:r>
              <a:rPr lang="en-US" sz="1400" dirty="0" err="1"/>
              <a:t>Wigley</a:t>
            </a:r>
            <a:r>
              <a:rPr lang="en-US" sz="1400" dirty="0"/>
              <a:t>, S.E; </a:t>
            </a:r>
            <a:r>
              <a:rPr lang="en-US" sz="1400" dirty="0" err="1"/>
              <a:t>Cadrin</a:t>
            </a:r>
            <a:r>
              <a:rPr lang="en-US" sz="1400" dirty="0"/>
              <a:t>, S.X. 2002. The 2001 assessment of </a:t>
            </a:r>
            <a:r>
              <a:rPr lang="en-US" sz="1400" dirty="0" smtClean="0"/>
              <a:t>the</a:t>
            </a:r>
            <a:br>
              <a:rPr lang="en-US" sz="1400" dirty="0" smtClean="0"/>
            </a:br>
            <a:r>
              <a:rPr lang="en-US" sz="1400" dirty="0" smtClean="0"/>
              <a:t>Gulf </a:t>
            </a:r>
            <a:r>
              <a:rPr lang="en-US" sz="1400" dirty="0"/>
              <a:t>of Maine Atlantic cod stock. Northeast Fish. Sci. Cent. Ref. Doc. 02-02; 154 p.</a:t>
            </a:r>
          </a:p>
        </p:txBody>
      </p:sp>
    </p:spTree>
    <p:extLst>
      <p:ext uri="{BB962C8B-B14F-4D97-AF65-F5344CB8AC3E}">
        <p14:creationId xmlns:p14="http://schemas.microsoft.com/office/powerpoint/2010/main" val="3582344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000066"/>
                </a:solidFill>
                <a:latin typeface="Arial" charset="0"/>
              </a:rPr>
              <a:t>Spawning Biomass per Recruit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54125"/>
            <a:ext cx="8304213" cy="4872038"/>
          </a:xfrm>
        </p:spPr>
        <p:txBody>
          <a:bodyPr/>
          <a:lstStyle/>
          <a:p>
            <a:pPr eaLnBrk="1" hangingPunct="1"/>
            <a:r>
              <a:rPr lang="en-US" sz="2800">
                <a:solidFill>
                  <a:srgbClr val="000066"/>
                </a:solidFill>
                <a:latin typeface="Arial" charset="0"/>
              </a:rPr>
              <a:t>At a given F, there is a constant SPR</a:t>
            </a:r>
          </a:p>
          <a:p>
            <a:pPr lvl="1" eaLnBrk="1" hangingPunct="1"/>
            <a:r>
              <a:rPr lang="en-US" sz="2400">
                <a:solidFill>
                  <a:srgbClr val="000066"/>
                </a:solidFill>
                <a:latin typeface="Arial" charset="0"/>
              </a:rPr>
              <a:t>Linear relationship between R and resulting SSB (S=xR).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380047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3" name="Group 5"/>
          <p:cNvGrpSpPr>
            <a:grpSpLocks/>
          </p:cNvGrpSpPr>
          <p:nvPr/>
        </p:nvGrpSpPr>
        <p:grpSpPr bwMode="auto">
          <a:xfrm>
            <a:off x="4267200" y="3581400"/>
            <a:ext cx="4495800" cy="1524000"/>
            <a:chOff x="2688" y="2256"/>
            <a:chExt cx="2832" cy="960"/>
          </a:xfrm>
        </p:grpSpPr>
        <p:sp>
          <p:nvSpPr>
            <p:cNvPr id="32776" name="Rectangle 6"/>
            <p:cNvSpPr>
              <a:spLocks noChangeArrowheads="1"/>
            </p:cNvSpPr>
            <p:nvPr/>
          </p:nvSpPr>
          <p:spPr bwMode="auto">
            <a:xfrm>
              <a:off x="4542" y="2256"/>
              <a:ext cx="978" cy="9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/>
                <a:t>Adults</a:t>
              </a:r>
            </a:p>
          </p:txBody>
        </p:sp>
        <p:sp>
          <p:nvSpPr>
            <p:cNvPr id="32777" name="Oval 7"/>
            <p:cNvSpPr>
              <a:spLocks noChangeArrowheads="1"/>
            </p:cNvSpPr>
            <p:nvPr/>
          </p:nvSpPr>
          <p:spPr bwMode="auto">
            <a:xfrm>
              <a:off x="2688" y="2270"/>
              <a:ext cx="1031" cy="946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/>
                <a:t>Recruits</a:t>
              </a:r>
            </a:p>
          </p:txBody>
        </p:sp>
        <p:sp>
          <p:nvSpPr>
            <p:cNvPr id="32778" name="AutoShape 8"/>
            <p:cNvSpPr>
              <a:spLocks noChangeArrowheads="1"/>
            </p:cNvSpPr>
            <p:nvPr/>
          </p:nvSpPr>
          <p:spPr bwMode="auto">
            <a:xfrm>
              <a:off x="3798" y="2289"/>
              <a:ext cx="669" cy="385"/>
            </a:xfrm>
            <a:prstGeom prst="rightArrow">
              <a:avLst>
                <a:gd name="adj1" fmla="val 50000"/>
                <a:gd name="adj2" fmla="val 43442"/>
              </a:avLst>
            </a:prstGeom>
            <a:gradFill rotWithShape="1">
              <a:gsLst>
                <a:gs pos="0">
                  <a:srgbClr val="CCCCFF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i="1"/>
                <a:t>e</a:t>
              </a:r>
              <a:r>
                <a:rPr lang="en-US" sz="1400" baseline="30000"/>
                <a:t>-(F+M)</a:t>
              </a:r>
              <a:endParaRPr lang="en-US" sz="1400" i="1"/>
            </a:p>
          </p:txBody>
        </p:sp>
      </p:grpSp>
      <p:sp>
        <p:nvSpPr>
          <p:cNvPr id="32774" name="AutoShape 9"/>
          <p:cNvSpPr>
            <a:spLocks noChangeArrowheads="1"/>
          </p:cNvSpPr>
          <p:nvPr/>
        </p:nvSpPr>
        <p:spPr bwMode="auto">
          <a:xfrm>
            <a:off x="6002338" y="4402138"/>
            <a:ext cx="1076325" cy="587375"/>
          </a:xfrm>
          <a:prstGeom prst="leftArrow">
            <a:avLst>
              <a:gd name="adj1" fmla="val 50000"/>
              <a:gd name="adj2" fmla="val 45811"/>
            </a:avLst>
          </a:prstGeom>
          <a:gradFill rotWithShape="1">
            <a:gsLst>
              <a:gs pos="0">
                <a:srgbClr val="CCCCFF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reproduction</a:t>
            </a:r>
          </a:p>
        </p:txBody>
      </p:sp>
      <p:sp>
        <p:nvSpPr>
          <p:cNvPr id="32775" name="Text Box 10"/>
          <p:cNvSpPr txBox="1">
            <a:spLocks noChangeArrowheads="1"/>
          </p:cNvSpPr>
          <p:nvPr/>
        </p:nvSpPr>
        <p:spPr bwMode="auto">
          <a:xfrm>
            <a:off x="6629400" y="6477000"/>
            <a:ext cx="2438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Adapted from Cadrin</a:t>
            </a:r>
          </a:p>
        </p:txBody>
      </p:sp>
    </p:spTree>
    <p:extLst>
      <p:ext uri="{BB962C8B-B14F-4D97-AF65-F5344CB8AC3E}">
        <p14:creationId xmlns:p14="http://schemas.microsoft.com/office/powerpoint/2010/main" val="177922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Spawner</a:t>
            </a:r>
            <a:r>
              <a:rPr lang="en-US" dirty="0" smtClean="0"/>
              <a:t>-Recruit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4058356" cy="5588417"/>
          </a:xfrm>
        </p:spPr>
        <p:txBody>
          <a:bodyPr>
            <a:normAutofit/>
          </a:bodyPr>
          <a:lstStyle/>
          <a:p>
            <a:r>
              <a:rPr lang="en-US" sz="2800" dirty="0"/>
              <a:t>Used to predict recruitment as a function of mature stock size. </a:t>
            </a:r>
          </a:p>
          <a:p>
            <a:r>
              <a:rPr lang="en-US" sz="2800" dirty="0"/>
              <a:t>Density </a:t>
            </a:r>
            <a:r>
              <a:rPr lang="en-US" sz="2800" dirty="0" smtClean="0"/>
              <a:t>dependence</a:t>
            </a:r>
            <a:br>
              <a:rPr lang="en-US" sz="2800" dirty="0" smtClean="0"/>
            </a:br>
            <a:r>
              <a:rPr lang="en-US" sz="2800" dirty="0" smtClean="0"/>
              <a:t>in Recruits per </a:t>
            </a:r>
            <a:r>
              <a:rPr lang="en-US" sz="2800" dirty="0" err="1" smtClean="0"/>
              <a:t>Spawner</a:t>
            </a:r>
            <a:endParaRPr lang="en-US" sz="2800" dirty="0"/>
          </a:p>
          <a:p>
            <a:r>
              <a:rPr lang="en-US" sz="2800" dirty="0" err="1"/>
              <a:t>Beverton</a:t>
            </a:r>
            <a:r>
              <a:rPr lang="en-US" sz="2800" dirty="0"/>
              <a:t>-Holt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Ricker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201301"/>
              </p:ext>
            </p:extLst>
          </p:nvPr>
        </p:nvGraphicFramePr>
        <p:xfrm>
          <a:off x="457200" y="4481689"/>
          <a:ext cx="3581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3" imgW="1790700" imgH="381000" progId="Equation.3">
                  <p:embed/>
                </p:oleObj>
              </mc:Choice>
              <mc:Fallback>
                <p:oleObj name="Equation" r:id="rId3" imgW="17907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481689"/>
                        <a:ext cx="35814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448157"/>
              </p:ext>
            </p:extLst>
          </p:nvPr>
        </p:nvGraphicFramePr>
        <p:xfrm>
          <a:off x="931333" y="5995458"/>
          <a:ext cx="1600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5" imgW="710891" imgH="203112" progId="Equation.3">
                  <p:embed/>
                </p:oleObj>
              </mc:Choice>
              <mc:Fallback>
                <p:oleObj name="Equation" r:id="rId5" imgW="71089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333" y="5995458"/>
                        <a:ext cx="1600200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6222" y="1641476"/>
            <a:ext cx="4797778" cy="3613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483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Species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</a:t>
            </a:r>
            <a:r>
              <a:rPr lang="en-US" dirty="0"/>
              <a:t>-based methods</a:t>
            </a:r>
          </a:p>
          <a:p>
            <a:r>
              <a:rPr lang="en-US" dirty="0"/>
              <a:t>Equilibrium &amp; Generation methods</a:t>
            </a:r>
          </a:p>
          <a:p>
            <a:pPr lvl="1"/>
            <a:r>
              <a:rPr lang="en-US" dirty="0"/>
              <a:t>Yield-Per-Recruit / Stock-Recruitment</a:t>
            </a:r>
          </a:p>
          <a:p>
            <a:r>
              <a:rPr lang="en-US" dirty="0"/>
              <a:t>Population dynamics models</a:t>
            </a:r>
          </a:p>
          <a:p>
            <a:pPr lvl="1"/>
            <a:r>
              <a:rPr lang="en-US" b="1" dirty="0"/>
              <a:t>Biomass aggregated models</a:t>
            </a:r>
          </a:p>
          <a:p>
            <a:pPr lvl="2"/>
            <a:r>
              <a:rPr lang="en-US" dirty="0"/>
              <a:t>e.g. production models</a:t>
            </a:r>
          </a:p>
          <a:p>
            <a:pPr lvl="1"/>
            <a:r>
              <a:rPr lang="en-US" dirty="0"/>
              <a:t>Stage-Structured models</a:t>
            </a:r>
          </a:p>
          <a:p>
            <a:pPr lvl="2"/>
            <a:r>
              <a:rPr lang="en-US" dirty="0"/>
              <a:t>Age structured models, size-based </a:t>
            </a:r>
            <a:r>
              <a:rPr lang="en-US" dirty="0" smtClean="0"/>
              <a:t>models,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virtual population analysis, statistical catch-at-age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20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Biomass dynamic (Surplus production)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Surplus production models are commonly defined by equations such as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where </a:t>
            </a:r>
            <a:r>
              <a:rPr lang="en-US" sz="2400" i="1" dirty="0" err="1"/>
              <a:t>B</a:t>
            </a:r>
            <a:r>
              <a:rPr lang="en-US" sz="2400" i="1" baseline="-25000" dirty="0" err="1"/>
              <a:t>t</a:t>
            </a:r>
            <a:r>
              <a:rPr lang="en-US" sz="2400" dirty="0"/>
              <a:t>  is the biomass at the start of year t,  </a:t>
            </a:r>
            <a:r>
              <a:rPr lang="en-US" sz="2400" i="1" dirty="0" smtClean="0"/>
              <a:t>f</a:t>
            </a:r>
            <a:r>
              <a:rPr lang="en-US" sz="2400" dirty="0" smtClean="0"/>
              <a:t>(</a:t>
            </a:r>
            <a:r>
              <a:rPr lang="en-US" sz="2400" i="1" dirty="0" err="1"/>
              <a:t>B</a:t>
            </a:r>
            <a:r>
              <a:rPr lang="en-US" sz="2400" i="1" baseline="-25000" dirty="0" err="1"/>
              <a:t>t</a:t>
            </a:r>
            <a:r>
              <a:rPr lang="en-US" sz="2400" dirty="0"/>
              <a:t>) is the biomass-dynamic as a function of biomass and </a:t>
            </a:r>
            <a:r>
              <a:rPr lang="en-US" sz="2400" i="1" dirty="0"/>
              <a:t>C</a:t>
            </a:r>
            <a:r>
              <a:rPr lang="en-US" sz="2400" i="1" baseline="-25000" dirty="0"/>
              <a:t>t</a:t>
            </a:r>
            <a:r>
              <a:rPr lang="en-US" sz="2400" dirty="0"/>
              <a:t>  is the catch in weight during year t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Typical </a:t>
            </a:r>
            <a:r>
              <a:rPr lang="en-US" sz="2400" dirty="0"/>
              <a:t>model </a:t>
            </a:r>
            <a:r>
              <a:rPr lang="en-US" sz="2400" dirty="0" smtClean="0"/>
              <a:t>formulations: Pella Tomlinson, </a:t>
            </a:r>
            <a:r>
              <a:rPr lang="en-US" sz="2400" dirty="0" err="1" smtClean="0"/>
              <a:t>Gompertz</a:t>
            </a:r>
            <a:r>
              <a:rPr lang="en-US" sz="2400" dirty="0" smtClean="0"/>
              <a:t>-Fox, Graham-Schaefer. 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In </a:t>
            </a:r>
            <a:r>
              <a:rPr lang="en-US" sz="2400" dirty="0"/>
              <a:t>the absence of fishing, </a:t>
            </a:r>
            <a:r>
              <a:rPr lang="en-US" sz="2400" dirty="0" smtClean="0"/>
              <a:t>rate of population change is assumed </a:t>
            </a:r>
            <a:r>
              <a:rPr lang="en-US" sz="2400" dirty="0"/>
              <a:t>to be a function of the current population size only: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where </a:t>
            </a:r>
            <a:r>
              <a:rPr lang="en-US" sz="2400" i="1" dirty="0" smtClean="0"/>
              <a:t>r</a:t>
            </a:r>
            <a:r>
              <a:rPr lang="en-US" sz="2400" dirty="0" smtClean="0"/>
              <a:t> = </a:t>
            </a:r>
            <a:r>
              <a:rPr lang="en-US" sz="2400" dirty="0"/>
              <a:t>intrinsic rate of population </a:t>
            </a:r>
            <a:r>
              <a:rPr lang="en-US" sz="2400" dirty="0" smtClean="0"/>
              <a:t>growth, and </a:t>
            </a:r>
            <a:r>
              <a:rPr lang="en-US" sz="2400" i="1" dirty="0" smtClean="0"/>
              <a:t>K </a:t>
            </a:r>
            <a:r>
              <a:rPr lang="en-US" sz="2400" dirty="0" smtClean="0"/>
              <a:t>= carrying capacity.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42159"/>
              </p:ext>
            </p:extLst>
          </p:nvPr>
        </p:nvGraphicFramePr>
        <p:xfrm>
          <a:off x="2048933" y="1574720"/>
          <a:ext cx="5006622" cy="764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2" name="Equation" r:id="rId3" imgW="1384300" imgH="228600" progId="Equation.3">
                  <p:embed/>
                </p:oleObj>
              </mc:Choice>
              <mc:Fallback>
                <p:oleObj name="Equation" r:id="rId3" imgW="1384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8933" y="1574720"/>
                        <a:ext cx="5006622" cy="7649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463604"/>
              </p:ext>
            </p:extLst>
          </p:nvPr>
        </p:nvGraphicFramePr>
        <p:xfrm>
          <a:off x="2717800" y="4983456"/>
          <a:ext cx="3519311" cy="1094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3" name="Equation" r:id="rId5" imgW="1117440" imgH="393480" progId="Equation.3">
                  <p:embed/>
                </p:oleObj>
              </mc:Choice>
              <mc:Fallback>
                <p:oleObj name="Equation" r:id="rId5" imgW="1117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4983456"/>
                        <a:ext cx="3519311" cy="10945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817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Graham-Schaefer production model (logistic growth)</a:t>
            </a:r>
            <a:endParaRPr lang="en-US" dirty="0">
              <a:ea typeface="+mj-ea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2800">
                <a:latin typeface="Arial" charset="0"/>
              </a:rPr>
              <a:t>Numbers next year are number this year + net production, minus removals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435225" y="3487738"/>
          <a:ext cx="5402263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1" name="Equation" r:id="rId4" imgW="1676160" imgH="431640" progId="Equation.3">
                  <p:embed/>
                </p:oleObj>
              </mc:Choice>
              <mc:Fallback>
                <p:oleObj name="Equation" r:id="rId4" imgW="1676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25" y="3487738"/>
                        <a:ext cx="5402263" cy="139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04075" y="2590800"/>
            <a:ext cx="1254125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Catch in </a:t>
            </a:r>
          </a:p>
          <a:p>
            <a:pPr algn="ctr">
              <a:defRPr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time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t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7600950" y="3482975"/>
            <a:ext cx="171450" cy="4000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  <a:ex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4540250" y="4419600"/>
            <a:ext cx="122238" cy="9144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  <a:extLst/>
        </p:spPr>
      </p:cxnSp>
      <p:sp>
        <p:nvSpPr>
          <p:cNvPr id="10" name="TextBox 9"/>
          <p:cNvSpPr txBox="1"/>
          <p:nvPr/>
        </p:nvSpPr>
        <p:spPr>
          <a:xfrm>
            <a:off x="3182938" y="5335588"/>
            <a:ext cx="2684462" cy="830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Intrinsic (maximum)</a:t>
            </a:r>
          </a:p>
          <a:p>
            <a:pPr algn="ctr"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rate of increase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1743075" y="4338638"/>
            <a:ext cx="771525" cy="4191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  <a:extLst/>
        </p:spPr>
      </p:cxnSp>
      <p:sp>
        <p:nvSpPr>
          <p:cNvPr id="12" name="TextBox 11"/>
          <p:cNvSpPr txBox="1"/>
          <p:nvPr/>
        </p:nvSpPr>
        <p:spPr>
          <a:xfrm>
            <a:off x="347663" y="4683125"/>
            <a:ext cx="2063750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Population size</a:t>
            </a:r>
          </a:p>
          <a:p>
            <a:pPr>
              <a:defRPr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time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rPr>
              <a:t>+1</a:t>
            </a:r>
          </a:p>
        </p:txBody>
      </p:sp>
      <p:sp>
        <p:nvSpPr>
          <p:cNvPr id="7179" name="TextBox 12"/>
          <p:cNvSpPr txBox="1">
            <a:spLocks noChangeArrowheads="1"/>
          </p:cNvSpPr>
          <p:nvPr/>
        </p:nvSpPr>
        <p:spPr bwMode="auto">
          <a:xfrm>
            <a:off x="7134225" y="5043488"/>
            <a:ext cx="1671638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C00000"/>
                </a:solidFill>
                <a:latin typeface="Calibri" charset="0"/>
                <a:cs typeface="Calibri" charset="0"/>
              </a:rPr>
              <a:t>Carrying capacity</a:t>
            </a:r>
          </a:p>
        </p:txBody>
      </p:sp>
      <p:cxnSp>
        <p:nvCxnSpPr>
          <p:cNvPr id="7180" name="Straight Arrow Connector 13"/>
          <p:cNvCxnSpPr>
            <a:cxnSpLocks noChangeShapeType="1"/>
          </p:cNvCxnSpPr>
          <p:nvPr/>
        </p:nvCxnSpPr>
        <p:spPr bwMode="auto">
          <a:xfrm flipH="1" flipV="1">
            <a:off x="6553200" y="4724400"/>
            <a:ext cx="609600" cy="457200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1" name="Left Brace 18"/>
          <p:cNvSpPr>
            <a:spLocks/>
          </p:cNvSpPr>
          <p:nvPr/>
        </p:nvSpPr>
        <p:spPr bwMode="auto">
          <a:xfrm rot="5400000">
            <a:off x="5686425" y="2320925"/>
            <a:ext cx="274638" cy="2376488"/>
          </a:xfrm>
          <a:prstGeom prst="leftBrace">
            <a:avLst>
              <a:gd name="adj1" fmla="val 0"/>
              <a:gd name="adj2" fmla="val 50000"/>
            </a:avLst>
          </a:prstGeom>
          <a:noFill/>
          <a:ln w="28575">
            <a:solidFill>
              <a:srgbClr val="FFC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>
              <a:latin typeface="Times New Roman" charset="0"/>
            </a:endParaRPr>
          </a:p>
        </p:txBody>
      </p:sp>
      <p:sp>
        <p:nvSpPr>
          <p:cNvPr id="7182" name="TextBox 21"/>
          <p:cNvSpPr txBox="1">
            <a:spLocks noChangeArrowheads="1"/>
          </p:cNvSpPr>
          <p:nvPr/>
        </p:nvSpPr>
        <p:spPr bwMode="auto">
          <a:xfrm>
            <a:off x="4714875" y="2928938"/>
            <a:ext cx="2224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C000"/>
                </a:solidFill>
                <a:latin typeface="Calibri" charset="0"/>
                <a:cs typeface="Calibri" charset="0"/>
              </a:rPr>
              <a:t>Net production</a:t>
            </a:r>
          </a:p>
        </p:txBody>
      </p:sp>
      <p:sp>
        <p:nvSpPr>
          <p:cNvPr id="7183" name="TextBox 16"/>
          <p:cNvSpPr txBox="1">
            <a:spLocks noChangeArrowheads="1"/>
          </p:cNvSpPr>
          <p:nvPr/>
        </p:nvSpPr>
        <p:spPr bwMode="auto">
          <a:xfrm>
            <a:off x="6858000" y="6564313"/>
            <a:ext cx="2590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Adapted from Branch</a:t>
            </a:r>
          </a:p>
        </p:txBody>
      </p:sp>
    </p:spTree>
    <p:extLst>
      <p:ext uri="{BB962C8B-B14F-4D97-AF65-F5344CB8AC3E}">
        <p14:creationId xmlns:p14="http://schemas.microsoft.com/office/powerpoint/2010/main" val="288230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Species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</a:t>
            </a:r>
            <a:r>
              <a:rPr lang="en-US" dirty="0"/>
              <a:t>-based methods</a:t>
            </a:r>
          </a:p>
          <a:p>
            <a:r>
              <a:rPr lang="en-US" dirty="0"/>
              <a:t>Equilibrium &amp; Generation methods</a:t>
            </a:r>
          </a:p>
          <a:p>
            <a:pPr lvl="1"/>
            <a:r>
              <a:rPr lang="en-US" dirty="0"/>
              <a:t>Yield-Per-Recruit / Stock-Recruitment</a:t>
            </a:r>
          </a:p>
          <a:p>
            <a:r>
              <a:rPr lang="en-US" dirty="0"/>
              <a:t>Population dynamics models</a:t>
            </a:r>
          </a:p>
          <a:p>
            <a:pPr lvl="1"/>
            <a:r>
              <a:rPr lang="en-US" dirty="0"/>
              <a:t>Biomass aggregated models</a:t>
            </a:r>
          </a:p>
          <a:p>
            <a:pPr lvl="2"/>
            <a:r>
              <a:rPr lang="en-US" dirty="0"/>
              <a:t>e.g. production models</a:t>
            </a:r>
          </a:p>
          <a:p>
            <a:pPr lvl="1"/>
            <a:r>
              <a:rPr lang="en-US" b="1" dirty="0"/>
              <a:t>Stage-Structured models</a:t>
            </a:r>
          </a:p>
          <a:p>
            <a:pPr lvl="2"/>
            <a:r>
              <a:rPr lang="en-US" dirty="0"/>
              <a:t>Age structured models, size-based </a:t>
            </a:r>
            <a:r>
              <a:rPr lang="en-US" dirty="0" smtClean="0"/>
              <a:t>models,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virtual population analysis, statistical catch-at-age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0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Age-Structured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Age-structured models are constructed by selecting specific hypotheses for each key population dynamic process:</a:t>
            </a:r>
          </a:p>
          <a:p>
            <a:pPr lvl="1"/>
            <a:r>
              <a:rPr lang="en-US" dirty="0"/>
              <a:t>Growth, fecundity, natural mortality, exploitation, recruitment</a:t>
            </a:r>
          </a:p>
          <a:p>
            <a:r>
              <a:rPr lang="en-US" dirty="0"/>
              <a:t>Processes can be time-invariant, stochastic, density-dependent or </a:t>
            </a:r>
            <a:r>
              <a:rPr lang="en-US" dirty="0" err="1"/>
              <a:t>depensatory</a:t>
            </a:r>
            <a:r>
              <a:rPr lang="en-US" dirty="0"/>
              <a:t>.</a:t>
            </a:r>
          </a:p>
          <a:p>
            <a:r>
              <a:rPr lang="en-US" dirty="0"/>
              <a:t>Typical outputs include:</a:t>
            </a:r>
          </a:p>
          <a:p>
            <a:pPr lvl="1"/>
            <a:r>
              <a:rPr lang="en-US" dirty="0"/>
              <a:t>Abundance of various age-classes</a:t>
            </a:r>
          </a:p>
          <a:p>
            <a:pPr lvl="1"/>
            <a:r>
              <a:rPr lang="en-US" dirty="0"/>
              <a:t>Trends in spawning/vulnerable biomass</a:t>
            </a:r>
          </a:p>
          <a:p>
            <a:pPr lvl="1"/>
            <a:r>
              <a:rPr lang="en-US" dirty="0"/>
              <a:t>Trends in fishing mortality</a:t>
            </a:r>
          </a:p>
          <a:p>
            <a:r>
              <a:rPr lang="en-US" dirty="0"/>
              <a:t>There are many flavors, typically differentiated by backward (e.g. VPA) or forward (e.g. SCAA) estimation methods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5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5"/>
          <p:cNvSpPr>
            <a:spLocks noGrp="1"/>
          </p:cNvSpPr>
          <p:nvPr>
            <p:ph sz="half" idx="1"/>
          </p:nvPr>
        </p:nvSpPr>
        <p:spPr>
          <a:xfrm>
            <a:off x="228600" y="457200"/>
            <a:ext cx="4038600" cy="5821363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solidFill>
                  <a:srgbClr val="000066"/>
                </a:solidFill>
                <a:latin typeface="Arial" charset="0"/>
              </a:rPr>
              <a:t>Aim is to use data on the catch-at-age to reconstruct year class size, to give a total population estimate.</a:t>
            </a:r>
          </a:p>
        </p:txBody>
      </p:sp>
      <p:sp>
        <p:nvSpPr>
          <p:cNvPr id="36867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 charset="0"/>
            </a:endParaRP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3"/>
          <a:stretch>
            <a:fillRect/>
          </a:stretch>
        </p:blipFill>
        <p:spPr bwMode="auto">
          <a:xfrm>
            <a:off x="304800" y="3951288"/>
            <a:ext cx="8382000" cy="29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0"/>
            <a:ext cx="381000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7543800" y="3657600"/>
            <a:ext cx="2438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/>
              <a:t>Adapted from Cadrin</a:t>
            </a:r>
          </a:p>
        </p:txBody>
      </p:sp>
      <p:sp>
        <p:nvSpPr>
          <p:cNvPr id="36871" name="Text Box 5"/>
          <p:cNvSpPr txBox="1">
            <a:spLocks noChangeArrowheads="1"/>
          </p:cNvSpPr>
          <p:nvPr/>
        </p:nvSpPr>
        <p:spPr bwMode="auto">
          <a:xfrm>
            <a:off x="7391400" y="6629400"/>
            <a:ext cx="2057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/>
              <a:t>Klaer et al. 2011. CSIRO.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33400" y="2895600"/>
            <a:ext cx="3657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Standard VPA works </a:t>
            </a:r>
            <a:r>
              <a:rPr lang="ja-JP" altLang="en-US" dirty="0"/>
              <a:t>‘</a:t>
            </a:r>
            <a:r>
              <a:rPr lang="en-US" dirty="0"/>
              <a:t>backwards</a:t>
            </a:r>
            <a:r>
              <a:rPr lang="ja-JP" altLang="en-US" dirty="0"/>
              <a:t>’</a:t>
            </a:r>
            <a:r>
              <a:rPr lang="en-US" dirty="0"/>
              <a:t> over the lifespan of a year-class.</a:t>
            </a:r>
          </a:p>
        </p:txBody>
      </p:sp>
      <p:sp>
        <p:nvSpPr>
          <p:cNvPr id="18" name="Down Arrow 17"/>
          <p:cNvSpPr/>
          <p:nvPr/>
        </p:nvSpPr>
        <p:spPr>
          <a:xfrm rot="6126471">
            <a:off x="2713038" y="4787900"/>
            <a:ext cx="381000" cy="2432050"/>
          </a:xfrm>
          <a:prstGeom prst="downArrow">
            <a:avLst>
              <a:gd name="adj1" fmla="val 33898"/>
              <a:gd name="adj2" fmla="val 1120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6982935">
            <a:off x="2865438" y="4349750"/>
            <a:ext cx="381000" cy="2432050"/>
          </a:xfrm>
          <a:prstGeom prst="downArrow">
            <a:avLst>
              <a:gd name="adj1" fmla="val 33898"/>
              <a:gd name="adj2" fmla="val 1120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95313" y="3505200"/>
            <a:ext cx="3519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whereas SCAA works </a:t>
            </a:r>
            <a:r>
              <a:rPr lang="ja-JP" altLang="en-US"/>
              <a:t>‘</a:t>
            </a:r>
            <a:r>
              <a:rPr lang="en-US"/>
              <a:t>forwards</a:t>
            </a:r>
            <a:r>
              <a:rPr lang="ja-JP" altLang="en-US"/>
              <a:t>’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682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Age-structured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Populations have age-structure!</a:t>
            </a:r>
          </a:p>
          <a:p>
            <a:pPr lvl="1"/>
            <a:r>
              <a:rPr lang="en-US" dirty="0"/>
              <a:t>More realistic - many processes (birth rate, death rate, growth) are age-specific. </a:t>
            </a:r>
          </a:p>
          <a:p>
            <a:pPr lvl="1"/>
            <a:r>
              <a:rPr lang="en-US" dirty="0"/>
              <a:t>Easily to build in actual processes and highly flexible.</a:t>
            </a:r>
          </a:p>
          <a:p>
            <a:endParaRPr lang="en-US" dirty="0"/>
          </a:p>
          <a:p>
            <a:r>
              <a:rPr lang="en-US" b="1" dirty="0"/>
              <a:t>Disadvantages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Increased complexity.</a:t>
            </a:r>
          </a:p>
          <a:p>
            <a:pPr lvl="1"/>
            <a:r>
              <a:rPr lang="en-US" dirty="0"/>
              <a:t>Data required are not always available.</a:t>
            </a:r>
          </a:p>
          <a:p>
            <a:pPr lvl="1"/>
            <a:r>
              <a:rPr lang="en-US" dirty="0"/>
              <a:t>Age-lumped models often perform as well as age-structured models.</a:t>
            </a:r>
          </a:p>
          <a:p>
            <a:pPr lvl="1"/>
            <a:r>
              <a:rPr lang="en-US" dirty="0"/>
              <a:t>Still not that realistic (no predation, competition, size and spatial structure).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3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/>
          <a:lstStyle/>
          <a:p>
            <a:r>
              <a:rPr lang="en-US" sz="4000" dirty="0">
                <a:latin typeface="Arial" charset="0"/>
              </a:rPr>
              <a:t>One Main Theme Throughout Course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4525963"/>
          </a:xfrm>
        </p:spPr>
        <p:txBody>
          <a:bodyPr/>
          <a:lstStyle/>
          <a:p>
            <a:pPr>
              <a:buFontTx/>
              <a:buNone/>
            </a:pPr>
            <a:endParaRPr lang="en-US" sz="4800" b="1" u="sng">
              <a:solidFill>
                <a:srgbClr val="660066"/>
              </a:solidFill>
            </a:endParaRPr>
          </a:p>
          <a:p>
            <a:pPr algn="ctr">
              <a:buFontTx/>
              <a:buNone/>
            </a:pPr>
            <a:r>
              <a:rPr lang="en-US" sz="4800" b="1" u="sng">
                <a:solidFill>
                  <a:srgbClr val="660066"/>
                </a:solidFill>
              </a:rPr>
              <a:t>CONFRONTING TRADEOFFS</a:t>
            </a:r>
          </a:p>
        </p:txBody>
      </p:sp>
    </p:spTree>
    <p:extLst>
      <p:ext uri="{BB962C8B-B14F-4D97-AF65-F5344CB8AC3E}">
        <p14:creationId xmlns:p14="http://schemas.microsoft.com/office/powerpoint/2010/main" val="3390683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895600"/>
            <a:ext cx="3671888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1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 Box 9"/>
          <p:cNvSpPr txBox="1">
            <a:spLocks noChangeArrowheads="1"/>
          </p:cNvSpPr>
          <p:nvPr/>
        </p:nvSpPr>
        <p:spPr bwMode="auto">
          <a:xfrm>
            <a:off x="228600" y="6553200"/>
            <a:ext cx="172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400" b="1">
                <a:latin typeface="Tahoma" charset="0"/>
              </a:rPr>
              <a:t>© Amity Femia</a:t>
            </a:r>
          </a:p>
        </p:txBody>
      </p:sp>
      <p:sp>
        <p:nvSpPr>
          <p:cNvPr id="38917" name="TextBox 5"/>
          <p:cNvSpPr txBox="1">
            <a:spLocks noChangeArrowheads="1"/>
          </p:cNvSpPr>
          <p:nvPr/>
        </p:nvSpPr>
        <p:spPr bwMode="auto">
          <a:xfrm>
            <a:off x="250825" y="1066800"/>
            <a:ext cx="8893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+mn-lt"/>
              </a:rPr>
              <a:t>These models do not so far (explicitly) consider ecosystem processes.</a:t>
            </a:r>
          </a:p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+mn-lt"/>
              </a:rPr>
              <a:t>However, all can be modified (in multiple ways).</a:t>
            </a:r>
          </a:p>
        </p:txBody>
      </p:sp>
      <p:sp>
        <p:nvSpPr>
          <p:cNvPr id="38918" name="TextBox 6"/>
          <p:cNvSpPr txBox="1">
            <a:spLocks noChangeArrowheads="1"/>
          </p:cNvSpPr>
          <p:nvPr/>
        </p:nvSpPr>
        <p:spPr bwMode="auto">
          <a:xfrm>
            <a:off x="457200" y="228600"/>
            <a:ext cx="815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chemeClr val="accent1"/>
                </a:solidFill>
                <a:latin typeface="+mj-lt"/>
              </a:rPr>
              <a:t>Moving these models towards EBFM </a:t>
            </a:r>
          </a:p>
        </p:txBody>
      </p:sp>
    </p:spTree>
    <p:extLst>
      <p:ext uri="{BB962C8B-B14F-4D97-AF65-F5344CB8AC3E}">
        <p14:creationId xmlns:p14="http://schemas.microsoft.com/office/powerpoint/2010/main" val="38782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</a:t>
            </a:r>
            <a:r>
              <a:rPr lang="en-US" dirty="0" smtClean="0"/>
              <a:t>Single 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Equilibrium </a:t>
            </a:r>
            <a:r>
              <a:rPr lang="en-US" dirty="0"/>
              <a:t>&amp; Generation methods</a:t>
            </a:r>
          </a:p>
          <a:p>
            <a:pPr lvl="1"/>
            <a:r>
              <a:rPr lang="en-US" dirty="0"/>
              <a:t>Yield-Per-Recruit / Stock-Recruitment</a:t>
            </a:r>
          </a:p>
          <a:p>
            <a:r>
              <a:rPr lang="en-US" dirty="0"/>
              <a:t>Population dynamics models</a:t>
            </a:r>
          </a:p>
          <a:p>
            <a:pPr lvl="1"/>
            <a:r>
              <a:rPr lang="en-US" dirty="0"/>
              <a:t>Biomass aggregated models</a:t>
            </a:r>
          </a:p>
          <a:p>
            <a:pPr lvl="2"/>
            <a:r>
              <a:rPr lang="en-US" dirty="0"/>
              <a:t>e.g. production models</a:t>
            </a:r>
          </a:p>
          <a:p>
            <a:pPr lvl="1"/>
            <a:r>
              <a:rPr lang="en-US" dirty="0"/>
              <a:t>Stage-Structured models</a:t>
            </a:r>
          </a:p>
          <a:p>
            <a:pPr lvl="2"/>
            <a:r>
              <a:rPr lang="en-US" dirty="0"/>
              <a:t>Age structured models, size-based models </a:t>
            </a:r>
            <a:br>
              <a:rPr lang="en-US" dirty="0"/>
            </a:br>
            <a:r>
              <a:rPr lang="en-US" dirty="0"/>
              <a:t>virtual population analysis, statistical catch-at-age</a:t>
            </a:r>
          </a:p>
          <a:p>
            <a:r>
              <a:rPr lang="en-US" dirty="0"/>
              <a:t>Not amenable for index-based </a:t>
            </a:r>
            <a:r>
              <a:rPr lang="en-US" dirty="0" smtClean="0"/>
              <a:t>assessments (?)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32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Extended Single Species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</a:t>
            </a:r>
            <a:r>
              <a:rPr lang="en-US" dirty="0"/>
              <a:t>of the models discussed can be expanded to include ecosystem </a:t>
            </a:r>
            <a:r>
              <a:rPr lang="en-US" dirty="0" smtClean="0"/>
              <a:t>considerations.</a:t>
            </a:r>
          </a:p>
          <a:p>
            <a:r>
              <a:rPr lang="en-US" sz="2800" dirty="0">
                <a:solidFill>
                  <a:srgbClr val="000066"/>
                </a:solidFill>
              </a:rPr>
              <a:t>Adding in predation</a:t>
            </a:r>
          </a:p>
          <a:p>
            <a:pPr lvl="1"/>
            <a:r>
              <a:rPr lang="en-US" sz="2400" dirty="0">
                <a:solidFill>
                  <a:srgbClr val="000066"/>
                </a:solidFill>
              </a:rPr>
              <a:t>S-R			Z = F + M</a:t>
            </a:r>
          </a:p>
          <a:p>
            <a:pPr lvl="1"/>
            <a:r>
              <a:rPr lang="en-US" sz="2400" dirty="0">
                <a:solidFill>
                  <a:srgbClr val="000066"/>
                </a:solidFill>
              </a:rPr>
              <a:t>Prod		</a:t>
            </a:r>
            <a:r>
              <a:rPr lang="en-US" sz="2400" dirty="0" smtClean="0">
                <a:solidFill>
                  <a:srgbClr val="000066"/>
                </a:solidFill>
              </a:rPr>
              <a:t>M </a:t>
            </a:r>
            <a:r>
              <a:rPr lang="en-US" sz="2400" dirty="0">
                <a:solidFill>
                  <a:srgbClr val="000066"/>
                </a:solidFill>
              </a:rPr>
              <a:t>= M1 + M2</a:t>
            </a:r>
          </a:p>
          <a:p>
            <a:pPr lvl="1"/>
            <a:r>
              <a:rPr lang="en-US" sz="2400" dirty="0">
                <a:solidFill>
                  <a:srgbClr val="000066"/>
                </a:solidFill>
              </a:rPr>
              <a:t>VPA</a:t>
            </a:r>
          </a:p>
          <a:p>
            <a:r>
              <a:rPr lang="en-US" sz="2800" dirty="0" smtClean="0">
                <a:solidFill>
                  <a:srgbClr val="000066"/>
                </a:solidFill>
              </a:rPr>
              <a:t>Predation treated </a:t>
            </a:r>
            <a:r>
              <a:rPr lang="en-US" sz="2800" dirty="0">
                <a:solidFill>
                  <a:srgbClr val="000066"/>
                </a:solidFill>
              </a:rPr>
              <a:t>as another </a:t>
            </a:r>
            <a:r>
              <a:rPr lang="ja-JP" altLang="en-US" sz="2800" dirty="0">
                <a:solidFill>
                  <a:srgbClr val="000066"/>
                </a:solidFill>
              </a:rPr>
              <a:t>“</a:t>
            </a:r>
            <a:r>
              <a:rPr lang="en-US" sz="2800" dirty="0">
                <a:solidFill>
                  <a:srgbClr val="000066"/>
                </a:solidFill>
              </a:rPr>
              <a:t>fleet</a:t>
            </a:r>
            <a:r>
              <a:rPr lang="ja-JP" altLang="en-US" sz="2800" dirty="0">
                <a:solidFill>
                  <a:srgbClr val="000066"/>
                </a:solidFill>
              </a:rPr>
              <a:t>”</a:t>
            </a:r>
            <a:endParaRPr lang="en-US" sz="2800" dirty="0">
              <a:solidFill>
                <a:srgbClr val="000066"/>
              </a:solidFill>
            </a:endParaRPr>
          </a:p>
          <a:p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63154"/>
              </p:ext>
            </p:extLst>
          </p:nvPr>
        </p:nvGraphicFramePr>
        <p:xfrm>
          <a:off x="5410200" y="4376737"/>
          <a:ext cx="23622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3" name="Equation" r:id="rId3" imgW="1040948" imgH="444307" progId="Equation.3">
                  <p:embed/>
                </p:oleObj>
              </mc:Choice>
              <mc:Fallback>
                <p:oleObj name="Equation" r:id="rId3" imgW="1040948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376737"/>
                        <a:ext cx="236220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9221"/>
              </p:ext>
            </p:extLst>
          </p:nvPr>
        </p:nvGraphicFramePr>
        <p:xfrm>
          <a:off x="533400" y="4833937"/>
          <a:ext cx="3581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4" name="Equation" r:id="rId5" imgW="1790700" imgH="381000" progId="Equation.3">
                  <p:embed/>
                </p:oleObj>
              </mc:Choice>
              <mc:Fallback>
                <p:oleObj name="Equation" r:id="rId5" imgW="17907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833937"/>
                        <a:ext cx="35814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81548"/>
              </p:ext>
            </p:extLst>
          </p:nvPr>
        </p:nvGraphicFramePr>
        <p:xfrm>
          <a:off x="1371600" y="6129337"/>
          <a:ext cx="1600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5" name="Equation" r:id="rId7" imgW="710891" imgH="203112" progId="Equation.3">
                  <p:embed/>
                </p:oleObj>
              </mc:Choice>
              <mc:Fallback>
                <p:oleObj name="Equation" r:id="rId7" imgW="71089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6129337"/>
                        <a:ext cx="1600200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428382"/>
              </p:ext>
            </p:extLst>
          </p:nvPr>
        </p:nvGraphicFramePr>
        <p:xfrm>
          <a:off x="4572000" y="5715000"/>
          <a:ext cx="39624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6" name="Equation" r:id="rId9" imgW="1548728" imgH="406224" progId="Equation.3">
                  <p:embed/>
                </p:oleObj>
              </mc:Choice>
              <mc:Fallback>
                <p:oleObj name="Equation" r:id="rId9" imgW="1548728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715000"/>
                        <a:ext cx="396240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1"/>
          <p:cNvSpPr>
            <a:spLocks noChangeShapeType="1"/>
          </p:cNvSpPr>
          <p:nvPr/>
        </p:nvSpPr>
        <p:spPr bwMode="auto">
          <a:xfrm flipV="1">
            <a:off x="7239000" y="3767137"/>
            <a:ext cx="609600" cy="685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2971800" y="5748337"/>
            <a:ext cx="381000" cy="381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8534400" y="5519737"/>
            <a:ext cx="609600" cy="685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4114800" y="4681537"/>
            <a:ext cx="457200" cy="533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26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Single Species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in Environment</a:t>
            </a:r>
          </a:p>
          <a:p>
            <a:pPr lvl="1"/>
            <a:r>
              <a:rPr lang="en-US" dirty="0" smtClean="0"/>
              <a:t>Stock-Recruitment relationship</a:t>
            </a:r>
          </a:p>
          <a:p>
            <a:pPr lvl="1"/>
            <a:r>
              <a:rPr lang="en-US" dirty="0" smtClean="0"/>
              <a:t>Productivity</a:t>
            </a:r>
          </a:p>
          <a:p>
            <a:pPr lvl="1"/>
            <a:r>
              <a:rPr lang="en-US" dirty="0" smtClean="0"/>
              <a:t>Model covariates on life history parameters</a:t>
            </a:r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304800" y="4114800"/>
          <a:ext cx="3581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1" name="Equation" r:id="rId3" imgW="1790700" imgH="381000" progId="Equation.3">
                  <p:embed/>
                </p:oleObj>
              </mc:Choice>
              <mc:Fallback>
                <p:oleObj name="Equation" r:id="rId3" imgW="17907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114800"/>
                        <a:ext cx="35814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1143000" y="5638800"/>
          <a:ext cx="1600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2" name="Equation" r:id="rId5" imgW="710891" imgH="203112" progId="Equation.3">
                  <p:embed/>
                </p:oleObj>
              </mc:Choice>
              <mc:Fallback>
                <p:oleObj name="Equation" r:id="rId5" imgW="71089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638800"/>
                        <a:ext cx="1600200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4343400" y="5224463"/>
          <a:ext cx="39624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3" name="Equation" r:id="rId7" imgW="1548728" imgH="406224" progId="Equation.3">
                  <p:embed/>
                </p:oleObj>
              </mc:Choice>
              <mc:Fallback>
                <p:oleObj name="Equation" r:id="rId7" imgW="1548728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224463"/>
                        <a:ext cx="396240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2743200" y="4953000"/>
            <a:ext cx="609600" cy="685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7620000" y="4648200"/>
            <a:ext cx="609600" cy="685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V="1">
            <a:off x="3886200" y="3810000"/>
            <a:ext cx="609600" cy="685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rot="4671894" flipV="1">
            <a:off x="7734300" y="5981700"/>
            <a:ext cx="609600" cy="685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V="1">
            <a:off x="5715000" y="4876800"/>
            <a:ext cx="609600" cy="685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5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Single Species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4114800" cy="5588417"/>
          </a:xfrm>
        </p:spPr>
        <p:txBody>
          <a:bodyPr/>
          <a:lstStyle/>
          <a:p>
            <a:r>
              <a:rPr lang="en-US" dirty="0"/>
              <a:t>Growing number of examples of single species add-ons.</a:t>
            </a:r>
          </a:p>
          <a:p>
            <a:r>
              <a:rPr lang="en-US" dirty="0"/>
              <a:t>Many ways in which to implement these models.</a:t>
            </a:r>
          </a:p>
          <a:p>
            <a:r>
              <a:rPr lang="en-US" dirty="0"/>
              <a:t>An excellent, active </a:t>
            </a:r>
            <a:br>
              <a:rPr lang="en-US" dirty="0"/>
            </a:br>
            <a:r>
              <a:rPr lang="en-US" dirty="0"/>
              <a:t>area of research.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t="20070" r="13152"/>
          <a:stretch>
            <a:fillRect/>
          </a:stretch>
        </p:blipFill>
        <p:spPr bwMode="auto">
          <a:xfrm>
            <a:off x="4724400" y="2198512"/>
            <a:ext cx="4402138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882446" y="6178325"/>
            <a:ext cx="670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latin typeface="Calibri" charset="0"/>
              </a:rPr>
              <a:t>Munch et al. Environmental regimes and density-dependence: </a:t>
            </a:r>
            <a:r>
              <a:rPr lang="en-US" sz="1200" dirty="0" smtClean="0">
                <a:latin typeface="Calibri" charset="0"/>
              </a:rPr>
              <a:t/>
            </a:r>
            <a:br>
              <a:rPr lang="en-US" sz="1200" dirty="0" smtClean="0">
                <a:latin typeface="Calibri" charset="0"/>
              </a:rPr>
            </a:br>
            <a:r>
              <a:rPr lang="en-US" sz="1200" dirty="0" smtClean="0">
                <a:latin typeface="Calibri" charset="0"/>
              </a:rPr>
              <a:t>a </a:t>
            </a:r>
            <a:r>
              <a:rPr lang="en-US" sz="1200" dirty="0">
                <a:latin typeface="Calibri" charset="0"/>
              </a:rPr>
              <a:t>Bayesian modeling approach for identifying recruitment regimes.</a:t>
            </a:r>
          </a:p>
        </p:txBody>
      </p:sp>
    </p:spTree>
    <p:extLst>
      <p:ext uri="{BB962C8B-B14F-4D97-AF65-F5344CB8AC3E}">
        <p14:creationId xmlns:p14="http://schemas.microsoft.com/office/powerpoint/2010/main" val="2750014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AU" sz="3200" b="1">
                <a:latin typeface="Arial" charset="0"/>
              </a:rPr>
              <a:t>Adding Predation</a:t>
            </a:r>
            <a:r>
              <a:rPr lang="en-AU" sz="3200">
                <a:latin typeface="Arial" charset="0"/>
              </a:rPr>
              <a:t/>
            </a:r>
            <a:br>
              <a:rPr lang="en-AU" sz="3200">
                <a:latin typeface="Arial" charset="0"/>
              </a:rPr>
            </a:br>
            <a:r>
              <a:rPr lang="en-AU" sz="3200">
                <a:latin typeface="Arial" charset="0"/>
              </a:rPr>
              <a:t>Longspine thornyhead, U.S. West Coast</a:t>
            </a:r>
            <a:r>
              <a:rPr lang="en-AU" sz="2400">
                <a:latin typeface="Arial" charset="0"/>
              </a:rPr>
              <a:t/>
            </a:r>
            <a:br>
              <a:rPr lang="en-AU" sz="2400">
                <a:latin typeface="Arial" charset="0"/>
              </a:rPr>
            </a:br>
            <a:endParaRPr lang="en-AU" sz="1800">
              <a:latin typeface="Arial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r>
              <a:rPr lang="en-AU" sz="1800">
                <a:latin typeface="Arial" charset="0"/>
              </a:rPr>
              <a:t>Survey biomass estimates for longspine show increasing trend</a:t>
            </a:r>
          </a:p>
          <a:p>
            <a:r>
              <a:rPr lang="en-AU" sz="1800">
                <a:latin typeface="Arial" charset="0"/>
              </a:rPr>
              <a:t>Assessment model with fixed </a:t>
            </a:r>
            <a:r>
              <a:rPr lang="en-AU" sz="1800" i="1">
                <a:latin typeface="Arial" charset="0"/>
              </a:rPr>
              <a:t>M</a:t>
            </a:r>
            <a:r>
              <a:rPr lang="en-AU" sz="1800">
                <a:latin typeface="Arial" charset="0"/>
              </a:rPr>
              <a:t> unable to capture increasing trend.</a:t>
            </a:r>
          </a:p>
          <a:p>
            <a:r>
              <a:rPr lang="en-AU" sz="1800">
                <a:latin typeface="Arial" charset="0"/>
              </a:rPr>
              <a:t>Sablefish and Shortspine prey heavily on Longspine</a:t>
            </a:r>
          </a:p>
          <a:p>
            <a:r>
              <a:rPr lang="en-AU" sz="1800">
                <a:latin typeface="Arial" charset="0"/>
              </a:rPr>
              <a:t>Biomass of both predators has declined substantially.</a:t>
            </a:r>
          </a:p>
          <a:p>
            <a:r>
              <a:rPr lang="en-AU" sz="1800">
                <a:latin typeface="Arial" charset="0"/>
              </a:rPr>
              <a:t>Including biomass of sablefish as a factor controlling the value of </a:t>
            </a:r>
            <a:r>
              <a:rPr lang="en-AU" sz="1800" i="1">
                <a:latin typeface="Arial" charset="0"/>
              </a:rPr>
              <a:t>M</a:t>
            </a:r>
            <a:r>
              <a:rPr lang="en-AU" sz="1800">
                <a:latin typeface="Arial" charset="0"/>
              </a:rPr>
              <a:t> improved model fit.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200400"/>
            <a:ext cx="5829300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3657600"/>
            <a:ext cx="2951162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Rectangle 12"/>
          <p:cNvSpPr>
            <a:spLocks noChangeArrowheads="1"/>
          </p:cNvSpPr>
          <p:nvPr/>
        </p:nvSpPr>
        <p:spPr bwMode="auto">
          <a:xfrm>
            <a:off x="0" y="658177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AU" sz="1200"/>
              <a:t>Fay &amp; Field (2006) Pacific Fishery Management Council)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0018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1219200" y="6396038"/>
            <a:ext cx="792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/>
              <a:t>Overholtz &amp; Link (2007) Consumption impacts by marine mammals, fish, and seabirds on the Gulf of Maine–Georges Bank Atlantic herring (</a:t>
            </a:r>
            <a:r>
              <a:rPr lang="en-US" sz="1200" i="1"/>
              <a:t>Clupea harengus</a:t>
            </a:r>
            <a:r>
              <a:rPr lang="en-US" sz="1200"/>
              <a:t>) complex during the years 1977–2002. </a:t>
            </a:r>
            <a:r>
              <a:rPr lang="en-US" sz="1200" i="1"/>
              <a:t>ICES Journal of Marine Science, 64: 83–96.</a:t>
            </a:r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647825"/>
            <a:ext cx="884872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5"/>
          <p:cNvSpPr>
            <a:spLocks noChangeArrowheads="1"/>
          </p:cNvSpPr>
          <p:nvPr/>
        </p:nvSpPr>
        <p:spPr bwMode="auto">
          <a:xfrm>
            <a:off x="533400" y="5867400"/>
            <a:ext cx="861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/>
              <a:t>W. J. Overholtz , L. D. Jacobson &amp; J. S. Link (2008): An Ecosystem Approach for Assessment Advice and Biological Reference Points for the Gulf of Maine–Georges Bank Atlantic Herring Complex, North American Journal of Fisheries Management, 28:1, 247-257</a:t>
            </a:r>
          </a:p>
        </p:txBody>
      </p:sp>
      <p:sp>
        <p:nvSpPr>
          <p:cNvPr id="43013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Gulf of Maine-Georges Bank Atlantic herring</a:t>
            </a:r>
          </a:p>
        </p:txBody>
      </p:sp>
    </p:spTree>
    <p:extLst>
      <p:ext uri="{BB962C8B-B14F-4D97-AF65-F5344CB8AC3E}">
        <p14:creationId xmlns:p14="http://schemas.microsoft.com/office/powerpoint/2010/main" val="226149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>
                <a:latin typeface="Arial" charset="0"/>
              </a:rPr>
              <a:t>Climate effect on Recruitment</a:t>
            </a:r>
            <a:br>
              <a:rPr lang="en-US" sz="3600">
                <a:latin typeface="Arial" charset="0"/>
              </a:rPr>
            </a:br>
            <a:r>
              <a:rPr lang="en-US" sz="3600">
                <a:latin typeface="Arial" charset="0"/>
              </a:rPr>
              <a:t>Bering Sea Walleye pollock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3962400" cy="51816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Recruitment modeled as a function of a </a:t>
            </a:r>
            <a:r>
              <a:rPr lang="en-US" sz="2800" dirty="0" smtClean="0">
                <a:ea typeface="+mn-ea"/>
              </a:rPr>
              <a:t>climate index.</a:t>
            </a:r>
          </a:p>
          <a:p>
            <a:pPr>
              <a:defRPr/>
            </a:pPr>
            <a:endParaRPr lang="en-US" sz="2800" dirty="0" smtClean="0">
              <a:ea typeface="+mn-ea"/>
            </a:endParaRPr>
          </a:p>
          <a:p>
            <a:pPr>
              <a:defRPr/>
            </a:pPr>
            <a:endParaRPr lang="en-US" sz="2800" dirty="0" smtClean="0">
              <a:ea typeface="+mn-ea"/>
            </a:endParaRPr>
          </a:p>
          <a:p>
            <a:pPr>
              <a:defRPr/>
            </a:pPr>
            <a:endParaRPr lang="en-US" sz="2800" dirty="0" smtClean="0">
              <a:ea typeface="+mn-ea"/>
            </a:endParaRPr>
          </a:p>
          <a:p>
            <a:pPr>
              <a:defRPr/>
            </a:pPr>
            <a:r>
              <a:rPr lang="en-US" sz="2800" dirty="0" smtClean="0">
                <a:ea typeface="+mn-ea"/>
              </a:rPr>
              <a:t>Stock assessment model projections under different IPCC scenarios and fishing strategies.</a:t>
            </a:r>
          </a:p>
          <a:p>
            <a:pPr>
              <a:defRPr/>
            </a:pPr>
            <a:r>
              <a:rPr lang="en-US" sz="2800" dirty="0" smtClean="0">
                <a:ea typeface="+mn-ea"/>
              </a:rPr>
              <a:t>Status quo management very sensitive to the IPCC model used.</a:t>
            </a:r>
            <a:endParaRPr lang="en-US" sz="2800" dirty="0">
              <a:ea typeface="+mn-ea"/>
            </a:endParaRP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2362200" y="6396038"/>
            <a:ext cx="6858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>
                <a:latin typeface="Calibri" charset="0"/>
              </a:rPr>
              <a:t>A</a:t>
            </a:r>
            <a:r>
              <a:rPr lang="ja-JP" altLang="en-US" sz="1200">
                <a:latin typeface="Calibri" charset="0"/>
              </a:rPr>
              <a:t>’</a:t>
            </a:r>
            <a:r>
              <a:rPr lang="en-US" sz="1200">
                <a:latin typeface="Calibri" charset="0"/>
              </a:rPr>
              <a:t>mar, Z. T., Punt, A. E., and Dorn, M. W. 2009. The evaluation of two management strategies for the Gulf of Alaska walleye pollock fishery under climate change. – ICES Journal of Marine Science, 66: 1614–1632.</a:t>
            </a:r>
          </a:p>
        </p:txBody>
      </p:sp>
      <p:pic>
        <p:nvPicPr>
          <p:cNvPr id="4403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57"/>
          <a:stretch>
            <a:fillRect/>
          </a:stretch>
        </p:blipFill>
        <p:spPr bwMode="auto">
          <a:xfrm>
            <a:off x="219075" y="2924175"/>
            <a:ext cx="42767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0"/>
          <a:stretch>
            <a:fillRect/>
          </a:stretch>
        </p:blipFill>
        <p:spPr bwMode="auto">
          <a:xfrm>
            <a:off x="6556375" y="76200"/>
            <a:ext cx="2303463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3400"/>
            <a:ext cx="685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4284663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own Arrow 10"/>
          <p:cNvSpPr/>
          <p:nvPr/>
        </p:nvSpPr>
        <p:spPr>
          <a:xfrm rot="2492894">
            <a:off x="1938338" y="2659063"/>
            <a:ext cx="457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9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in implementing extended single-species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10"/>
            <a:ext cx="8229600" cy="60818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Result-driven or data-driven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Difficulty in defining relationships with covariates.</a:t>
            </a:r>
          </a:p>
          <a:p>
            <a:r>
              <a:rPr lang="en-US" dirty="0" smtClean="0"/>
              <a:t>Gain in performance sometimes uncertain.</a:t>
            </a:r>
          </a:p>
          <a:p>
            <a:r>
              <a:rPr lang="en-US" dirty="0" smtClean="0"/>
              <a:t>What to do about Reference points?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e.g. 2012 Gulf of Maine Cod assessment</a:t>
            </a:r>
          </a:p>
          <a:p>
            <a:r>
              <a:rPr lang="en-US" dirty="0"/>
              <a:t>2 models, one with time-varying natural mortality</a:t>
            </a:r>
          </a:p>
          <a:p>
            <a:r>
              <a:rPr lang="en-US" dirty="0"/>
              <a:t>Results in (at least) four options for setting quota:</a:t>
            </a:r>
          </a:p>
          <a:p>
            <a:pPr lvl="1"/>
            <a:r>
              <a:rPr lang="en-US" sz="2400" dirty="0"/>
              <a:t>M</a:t>
            </a:r>
            <a:r>
              <a:rPr lang="en-US" sz="2400" baseline="-25000" dirty="0"/>
              <a:t>0.2</a:t>
            </a:r>
            <a:r>
              <a:rPr lang="en-US" sz="2400" dirty="0"/>
              <a:t> model with M=0.2 for projections: standard procedures</a:t>
            </a:r>
          </a:p>
          <a:p>
            <a:pPr lvl="1"/>
            <a:r>
              <a:rPr lang="en-US" sz="2400" dirty="0" err="1"/>
              <a:t>M</a:t>
            </a:r>
            <a:r>
              <a:rPr lang="en-US" sz="2400" baseline="-25000" dirty="0" err="1"/>
              <a:t>Ramp</a:t>
            </a:r>
            <a:r>
              <a:rPr lang="en-US" sz="2400" dirty="0"/>
              <a:t> model with M=0.2 for projections: standard procedures</a:t>
            </a:r>
          </a:p>
          <a:p>
            <a:pPr lvl="1"/>
            <a:r>
              <a:rPr lang="en-US" sz="2400" dirty="0" err="1"/>
              <a:t>M</a:t>
            </a:r>
            <a:r>
              <a:rPr lang="en-US" sz="2400" baseline="-25000" dirty="0" err="1"/>
              <a:t>Ramp</a:t>
            </a:r>
            <a:r>
              <a:rPr lang="en-US" sz="2400" dirty="0"/>
              <a:t> model with M=0.4 for some period then reverting to M=0.2</a:t>
            </a:r>
          </a:p>
          <a:p>
            <a:pPr lvl="1"/>
            <a:r>
              <a:rPr lang="en-US" sz="2400" dirty="0" err="1"/>
              <a:t>M</a:t>
            </a:r>
            <a:r>
              <a:rPr lang="en-US" sz="2400" baseline="-25000" dirty="0" err="1"/>
              <a:t>Ramp</a:t>
            </a:r>
            <a:r>
              <a:rPr lang="en-US" sz="2400" dirty="0"/>
              <a:t> model with M=0.4 in perpetuity (regime shift scenario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50519"/>
            <a:ext cx="8325556" cy="2378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0" y="5332589"/>
            <a:ext cx="3314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6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51870"/>
            <a:ext cx="8348133" cy="558841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Effectively </a:t>
            </a:r>
            <a:r>
              <a:rPr lang="en-US" dirty="0"/>
              <a:t>a set of </a:t>
            </a:r>
            <a:r>
              <a:rPr lang="en-US" dirty="0" smtClean="0"/>
              <a:t>single species models </a:t>
            </a:r>
            <a:r>
              <a:rPr lang="en-US" dirty="0"/>
              <a:t>with some form of linkage between them, usually species interactions, all </a:t>
            </a:r>
            <a:r>
              <a:rPr lang="en-US" dirty="0" smtClean="0"/>
              <a:t>modeled simultaneously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9" t="27170" r="17999" b="27170"/>
          <a:stretch>
            <a:fillRect/>
          </a:stretch>
        </p:blipFill>
        <p:spPr bwMode="auto">
          <a:xfrm>
            <a:off x="4495800" y="4267200"/>
            <a:ext cx="4373563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72000" y="645795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i="1"/>
              <a:t>Image from: http://www.anselm.edu/homepage/jpitocch/genbios/52-19a-PopCycleHareLynxPhot.jpg</a:t>
            </a:r>
            <a:endParaRPr lang="en-US" sz="100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39147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85800" y="6611938"/>
            <a:ext cx="1524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i="1"/>
              <a:t>Image from bbc.co.uk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3211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688514"/>
              </p:ext>
            </p:extLst>
          </p:nvPr>
        </p:nvGraphicFramePr>
        <p:xfrm>
          <a:off x="470029" y="872921"/>
          <a:ext cx="82296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156"/>
                <a:gridCol w="1347064"/>
                <a:gridCol w="58643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1/30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Context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Introduction, What is EBFM?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Challenges facing fisheries,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what can EBFM offer?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Guest lecture:</a:t>
                      </a:r>
                      <a:r>
                        <a:rPr lang="en-US" baseline="0" dirty="0" smtClean="0"/>
                        <a:t> case studies of EBFM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Types of advice, decision theories,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goal-setting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2/27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Bycatch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habitat, and spatial management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3/6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Ecosystem indicators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accent2"/>
                          </a:solidFill>
                        </a:rPr>
                        <a:t>3/13</a:t>
                      </a:r>
                      <a:endParaRPr lang="en-US" sz="1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accent2"/>
                          </a:solidFill>
                        </a:rPr>
                        <a:t>Extended single-species and multispecies</a:t>
                      </a:r>
                      <a:r>
                        <a:rPr lang="en-US" sz="1800" baseline="0" dirty="0" smtClean="0">
                          <a:solidFill>
                            <a:schemeClr val="accent2"/>
                          </a:solidFill>
                        </a:rPr>
                        <a:t> models</a:t>
                      </a:r>
                      <a:endParaRPr lang="en-US" sz="1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</a:t>
                      </a:r>
                      <a:r>
                        <a:rPr lang="en-US" baseline="0" dirty="0" smtClean="0"/>
                        <a:t> BREAK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Aggregate and system</a:t>
                      </a:r>
                      <a:r>
                        <a:rPr lang="en-US" baseline="0" dirty="0" smtClean="0"/>
                        <a:t>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Ecological risk</a:t>
                      </a:r>
                      <a:r>
                        <a:rPr lang="en-US" baseline="0" dirty="0" smtClean="0"/>
                        <a:t> assessment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Institutional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Societal</a:t>
                      </a:r>
                      <a:r>
                        <a:rPr lang="en-US" baseline="0" dirty="0" smtClean="0"/>
                        <a:t> and economic considerations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Governance</a:t>
                      </a:r>
                      <a:r>
                        <a:rPr lang="en-US" baseline="0" dirty="0" smtClean="0"/>
                        <a:t> and management institutions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Holistic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Evaluating tradeoffs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Moving</a:t>
                      </a:r>
                      <a:r>
                        <a:rPr lang="en-US" baseline="0" dirty="0" smtClean="0"/>
                        <a:t> towards ecosystem based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exam: Project Presentations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4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-204788"/>
            <a:ext cx="6019800" cy="1423988"/>
          </a:xfrm>
        </p:spPr>
        <p:txBody>
          <a:bodyPr/>
          <a:lstStyle/>
          <a:p>
            <a:r>
              <a:rPr lang="en-US" sz="3600" b="1">
                <a:latin typeface="Calibri" charset="0"/>
              </a:rPr>
              <a:t>A simple multispecies model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8" y="985838"/>
            <a:ext cx="5888037" cy="51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3"/>
          <p:cNvSpPr txBox="1">
            <a:spLocks noChangeArrowheads="1"/>
          </p:cNvSpPr>
          <p:nvPr/>
        </p:nvSpPr>
        <p:spPr bwMode="auto">
          <a:xfrm>
            <a:off x="179388" y="1189038"/>
            <a:ext cx="2944812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latin typeface="Calibri" charset="0"/>
              </a:rPr>
              <a:t>Channel Islands: introduced feral pigs allowed golden eagles to establish and increase, greatly increasing predation (hyperpredation) on native foxes. Low fox numbers allowed competitively inferior skunks to flourish. </a:t>
            </a:r>
          </a:p>
        </p:txBody>
      </p:sp>
      <p:sp>
        <p:nvSpPr>
          <p:cNvPr id="48133" name="TextBox 2"/>
          <p:cNvSpPr txBox="1">
            <a:spLocks noChangeArrowheads="1"/>
          </p:cNvSpPr>
          <p:nvPr/>
        </p:nvSpPr>
        <p:spPr bwMode="auto">
          <a:xfrm>
            <a:off x="6053138" y="298450"/>
            <a:ext cx="3497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/>
              <a:t>Multispecies equations</a:t>
            </a:r>
          </a:p>
        </p:txBody>
      </p:sp>
      <p:sp>
        <p:nvSpPr>
          <p:cNvPr id="9" name="Right Brace 8"/>
          <p:cNvSpPr/>
          <p:nvPr/>
        </p:nvSpPr>
        <p:spPr>
          <a:xfrm rot="16200000">
            <a:off x="7680325" y="-347662"/>
            <a:ext cx="228600" cy="243840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5" name="TextBox 9"/>
          <p:cNvSpPr txBox="1">
            <a:spLocks noChangeArrowheads="1"/>
          </p:cNvSpPr>
          <p:nvPr/>
        </p:nvSpPr>
        <p:spPr bwMode="auto">
          <a:xfrm>
            <a:off x="4097338" y="3489325"/>
            <a:ext cx="12684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0000"/>
                </a:solidFill>
              </a:rPr>
              <a:t>No pigs</a:t>
            </a:r>
          </a:p>
        </p:txBody>
      </p:sp>
      <p:sp>
        <p:nvSpPr>
          <p:cNvPr id="48136" name="TextBox 10"/>
          <p:cNvSpPr txBox="1">
            <a:spLocks noChangeArrowheads="1"/>
          </p:cNvSpPr>
          <p:nvPr/>
        </p:nvSpPr>
        <p:spPr bwMode="auto">
          <a:xfrm>
            <a:off x="7123113" y="3489325"/>
            <a:ext cx="76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0000"/>
                </a:solidFill>
              </a:rPr>
              <a:t>Pigs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96038"/>
            <a:ext cx="914400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ea"/>
              </a:rPr>
              <a:t>Roemer, G.W.,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+mn-ea"/>
              </a:rPr>
              <a:t>Donlan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ea"/>
              </a:rPr>
              <a:t>, C.J.,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+mn-ea"/>
              </a:rPr>
              <a:t>Courchamp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ea"/>
              </a:rPr>
              <a:t>, F. 2002. Golden eagles, feral pigs, and insular carnivores: How exotic species turn native predators into prey. Proc.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+mn-ea"/>
              </a:rPr>
              <a:t>Natl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ea"/>
              </a:rPr>
              <a:t> Acad. Sci. U.S.A. 99(2): 791-796.</a:t>
            </a:r>
          </a:p>
        </p:txBody>
      </p:sp>
      <p:sp>
        <p:nvSpPr>
          <p:cNvPr id="48138" name="TextBox 12"/>
          <p:cNvSpPr txBox="1">
            <a:spLocks noChangeArrowheads="1"/>
          </p:cNvSpPr>
          <p:nvPr/>
        </p:nvSpPr>
        <p:spPr bwMode="auto">
          <a:xfrm>
            <a:off x="7696200" y="6183313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From Branch</a:t>
            </a:r>
          </a:p>
        </p:txBody>
      </p:sp>
    </p:spTree>
    <p:extLst>
      <p:ext uri="{BB962C8B-B14F-4D97-AF65-F5344CB8AC3E}">
        <p14:creationId xmlns:p14="http://schemas.microsoft.com/office/powerpoint/2010/main" val="2721971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Multispecies Yield-per-recruit (MSYPR)</a:t>
            </a:r>
          </a:p>
          <a:p>
            <a:r>
              <a:rPr lang="en-US" dirty="0" smtClean="0"/>
              <a:t>These add technical interactions to YPR models.</a:t>
            </a:r>
          </a:p>
          <a:p>
            <a:r>
              <a:rPr lang="en-US" dirty="0" smtClean="0"/>
              <a:t>Similar to YPR models, but effectively focus on </a:t>
            </a:r>
            <a:r>
              <a:rPr lang="en-US" dirty="0" err="1" smtClean="0"/>
              <a:t>bycatch</a:t>
            </a:r>
            <a:r>
              <a:rPr lang="en-US" dirty="0" smtClean="0"/>
              <a:t>, mixed species fisheries.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Multispecies Production Models</a:t>
            </a:r>
          </a:p>
          <a:p>
            <a:r>
              <a:rPr lang="en-US" dirty="0" smtClean="0"/>
              <a:t>Non age-structured</a:t>
            </a:r>
          </a:p>
          <a:p>
            <a:r>
              <a:rPr lang="en-US" dirty="0" smtClean="0"/>
              <a:t>Usually species interactions</a:t>
            </a:r>
          </a:p>
          <a:p>
            <a:r>
              <a:rPr lang="en-US" dirty="0"/>
              <a:t>e.g</a:t>
            </a:r>
            <a:r>
              <a:rPr lang="en-US" dirty="0" smtClean="0"/>
              <a:t>. add </a:t>
            </a:r>
            <a:r>
              <a:rPr lang="en-US" dirty="0"/>
              <a:t>in </a:t>
            </a:r>
            <a:r>
              <a:rPr lang="en-US" dirty="0" smtClean="0"/>
              <a:t>terms </a:t>
            </a:r>
            <a:r>
              <a:rPr lang="en-US" dirty="0"/>
              <a:t>for competition </a:t>
            </a:r>
            <a:r>
              <a:rPr lang="en-US" dirty="0" smtClean="0"/>
              <a:t>and predation to production model: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300604"/>
              </p:ext>
            </p:extLst>
          </p:nvPr>
        </p:nvGraphicFramePr>
        <p:xfrm>
          <a:off x="1743781" y="4574294"/>
          <a:ext cx="5402263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0" name="Equation" r:id="rId3" imgW="1676160" imgH="431640" progId="Equation.3">
                  <p:embed/>
                </p:oleObj>
              </mc:Choice>
              <mc:Fallback>
                <p:oleObj name="Equation" r:id="rId3" imgW="1676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781" y="4574294"/>
                        <a:ext cx="5402263" cy="139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397879"/>
              </p:ext>
            </p:extLst>
          </p:nvPr>
        </p:nvGraphicFramePr>
        <p:xfrm>
          <a:off x="180974" y="4071233"/>
          <a:ext cx="8963026" cy="245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1" name="Equation" r:id="rId5" imgW="2781300" imgH="762000" progId="Equation.3">
                  <p:embed/>
                </p:oleObj>
              </mc:Choice>
              <mc:Fallback>
                <p:oleObj name="Equation" r:id="rId5" imgW="27813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4" y="4071233"/>
                        <a:ext cx="8963026" cy="2455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304800" y="64008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cs typeface="Arial" charset="0"/>
              </a:rPr>
              <a:t>Gamble, R.J. and J.S. Link. 2009. Analyzing the tradeoffs among ecological and fishing effects on an example fish community: A multispecies (fisheries) production model.  Ecol. Mod. 220: 2570-2582.</a:t>
            </a:r>
          </a:p>
        </p:txBody>
      </p:sp>
    </p:spTree>
    <p:extLst>
      <p:ext uri="{BB962C8B-B14F-4D97-AF65-F5344CB8AC3E}">
        <p14:creationId xmlns:p14="http://schemas.microsoft.com/office/powerpoint/2010/main" val="261264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Multispecies Virtual Population Analysis (MSVPA)</a:t>
            </a:r>
          </a:p>
          <a:p>
            <a:r>
              <a:rPr lang="en-US" dirty="0" smtClean="0"/>
              <a:t>Age structured assessments, linked with a predator-prey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4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2185377" y="112713"/>
            <a:ext cx="4771659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 dirty="0">
                <a:solidFill>
                  <a:schemeClr val="accent1"/>
                </a:solidFill>
                <a:latin typeface="+mn-lt"/>
              </a:rPr>
              <a:t>Structure of MSVPA Model</a:t>
            </a: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1608138" y="1757363"/>
            <a:ext cx="5867400" cy="19812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04" name="Group 4"/>
          <p:cNvGrpSpPr>
            <a:grpSpLocks/>
          </p:cNvGrpSpPr>
          <p:nvPr/>
        </p:nvGrpSpPr>
        <p:grpSpPr bwMode="auto">
          <a:xfrm>
            <a:off x="1836738" y="4348163"/>
            <a:ext cx="304800" cy="1524000"/>
            <a:chOff x="1152" y="3072"/>
            <a:chExt cx="192" cy="960"/>
          </a:xfrm>
        </p:grpSpPr>
        <p:sp>
          <p:nvSpPr>
            <p:cNvPr id="51254" name="Rectangle 5"/>
            <p:cNvSpPr>
              <a:spLocks noChangeArrowheads="1"/>
            </p:cNvSpPr>
            <p:nvPr/>
          </p:nvSpPr>
          <p:spPr bwMode="auto">
            <a:xfrm>
              <a:off x="1152" y="3072"/>
              <a:ext cx="192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5" name="Line 6"/>
            <p:cNvSpPr>
              <a:spLocks noChangeShapeType="1"/>
            </p:cNvSpPr>
            <p:nvPr/>
          </p:nvSpPr>
          <p:spPr bwMode="auto">
            <a:xfrm flipH="1">
              <a:off x="1152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6" name="Line 7"/>
            <p:cNvSpPr>
              <a:spLocks noChangeShapeType="1"/>
            </p:cNvSpPr>
            <p:nvPr/>
          </p:nvSpPr>
          <p:spPr bwMode="auto">
            <a:xfrm flipH="1">
              <a:off x="1152" y="34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7" name="Line 8"/>
            <p:cNvSpPr>
              <a:spLocks noChangeShapeType="1"/>
            </p:cNvSpPr>
            <p:nvPr/>
          </p:nvSpPr>
          <p:spPr bwMode="auto">
            <a:xfrm flipH="1">
              <a:off x="1152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8" name="Line 9"/>
            <p:cNvSpPr>
              <a:spLocks noChangeShapeType="1"/>
            </p:cNvSpPr>
            <p:nvPr/>
          </p:nvSpPr>
          <p:spPr bwMode="auto">
            <a:xfrm flipH="1">
              <a:off x="1152" y="38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05" name="Group 10"/>
          <p:cNvGrpSpPr>
            <a:grpSpLocks/>
          </p:cNvGrpSpPr>
          <p:nvPr/>
        </p:nvGrpSpPr>
        <p:grpSpPr bwMode="auto">
          <a:xfrm>
            <a:off x="3055938" y="4348163"/>
            <a:ext cx="304800" cy="1524000"/>
            <a:chOff x="1632" y="3072"/>
            <a:chExt cx="192" cy="960"/>
          </a:xfrm>
        </p:grpSpPr>
        <p:sp>
          <p:nvSpPr>
            <p:cNvPr id="51249" name="Rectangle 11"/>
            <p:cNvSpPr>
              <a:spLocks noChangeArrowheads="1"/>
            </p:cNvSpPr>
            <p:nvPr/>
          </p:nvSpPr>
          <p:spPr bwMode="auto">
            <a:xfrm>
              <a:off x="1632" y="3072"/>
              <a:ext cx="192" cy="96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0" name="Line 12"/>
            <p:cNvSpPr>
              <a:spLocks noChangeShapeType="1"/>
            </p:cNvSpPr>
            <p:nvPr/>
          </p:nvSpPr>
          <p:spPr bwMode="auto">
            <a:xfrm flipH="1">
              <a:off x="1632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1" name="Line 13"/>
            <p:cNvSpPr>
              <a:spLocks noChangeShapeType="1"/>
            </p:cNvSpPr>
            <p:nvPr/>
          </p:nvSpPr>
          <p:spPr bwMode="auto">
            <a:xfrm flipH="1">
              <a:off x="1632" y="34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2" name="Line 14"/>
            <p:cNvSpPr>
              <a:spLocks noChangeShapeType="1"/>
            </p:cNvSpPr>
            <p:nvPr/>
          </p:nvSpPr>
          <p:spPr bwMode="auto">
            <a:xfrm flipH="1">
              <a:off x="1632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3" name="Line 15"/>
            <p:cNvSpPr>
              <a:spLocks noChangeShapeType="1"/>
            </p:cNvSpPr>
            <p:nvPr/>
          </p:nvSpPr>
          <p:spPr bwMode="auto">
            <a:xfrm flipH="1">
              <a:off x="1632" y="38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06" name="Group 16"/>
          <p:cNvGrpSpPr>
            <a:grpSpLocks/>
          </p:cNvGrpSpPr>
          <p:nvPr/>
        </p:nvGrpSpPr>
        <p:grpSpPr bwMode="auto">
          <a:xfrm>
            <a:off x="4198938" y="4348163"/>
            <a:ext cx="304800" cy="1524000"/>
            <a:chOff x="2160" y="3072"/>
            <a:chExt cx="192" cy="960"/>
          </a:xfrm>
        </p:grpSpPr>
        <p:sp>
          <p:nvSpPr>
            <p:cNvPr id="51244" name="Rectangle 17"/>
            <p:cNvSpPr>
              <a:spLocks noChangeArrowheads="1"/>
            </p:cNvSpPr>
            <p:nvPr/>
          </p:nvSpPr>
          <p:spPr bwMode="auto">
            <a:xfrm>
              <a:off x="2160" y="3072"/>
              <a:ext cx="192" cy="960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5" name="Line 18"/>
            <p:cNvSpPr>
              <a:spLocks noChangeShapeType="1"/>
            </p:cNvSpPr>
            <p:nvPr/>
          </p:nvSpPr>
          <p:spPr bwMode="auto">
            <a:xfrm flipH="1">
              <a:off x="2160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6" name="Line 19"/>
            <p:cNvSpPr>
              <a:spLocks noChangeShapeType="1"/>
            </p:cNvSpPr>
            <p:nvPr/>
          </p:nvSpPr>
          <p:spPr bwMode="auto">
            <a:xfrm flipH="1">
              <a:off x="2160" y="34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7" name="Line 20"/>
            <p:cNvSpPr>
              <a:spLocks noChangeShapeType="1"/>
            </p:cNvSpPr>
            <p:nvPr/>
          </p:nvSpPr>
          <p:spPr bwMode="auto">
            <a:xfrm flipH="1">
              <a:off x="2160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8" name="Line 21"/>
            <p:cNvSpPr>
              <a:spLocks noChangeShapeType="1"/>
            </p:cNvSpPr>
            <p:nvPr/>
          </p:nvSpPr>
          <p:spPr bwMode="auto">
            <a:xfrm flipH="1">
              <a:off x="2160" y="38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07" name="Group 22"/>
          <p:cNvGrpSpPr>
            <a:grpSpLocks/>
          </p:cNvGrpSpPr>
          <p:nvPr/>
        </p:nvGrpSpPr>
        <p:grpSpPr bwMode="auto">
          <a:xfrm>
            <a:off x="5265738" y="4348163"/>
            <a:ext cx="304800" cy="1524000"/>
            <a:chOff x="2688" y="3072"/>
            <a:chExt cx="192" cy="960"/>
          </a:xfrm>
        </p:grpSpPr>
        <p:sp>
          <p:nvSpPr>
            <p:cNvPr id="51239" name="Rectangle 23"/>
            <p:cNvSpPr>
              <a:spLocks noChangeArrowheads="1"/>
            </p:cNvSpPr>
            <p:nvPr/>
          </p:nvSpPr>
          <p:spPr bwMode="auto">
            <a:xfrm>
              <a:off x="2688" y="3072"/>
              <a:ext cx="192" cy="9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0" name="Line 24"/>
            <p:cNvSpPr>
              <a:spLocks noChangeShapeType="1"/>
            </p:cNvSpPr>
            <p:nvPr/>
          </p:nvSpPr>
          <p:spPr bwMode="auto">
            <a:xfrm flipH="1">
              <a:off x="2688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1" name="Line 25"/>
            <p:cNvSpPr>
              <a:spLocks noChangeShapeType="1"/>
            </p:cNvSpPr>
            <p:nvPr/>
          </p:nvSpPr>
          <p:spPr bwMode="auto">
            <a:xfrm flipH="1">
              <a:off x="2688" y="34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2" name="Line 26"/>
            <p:cNvSpPr>
              <a:spLocks noChangeShapeType="1"/>
            </p:cNvSpPr>
            <p:nvPr/>
          </p:nvSpPr>
          <p:spPr bwMode="auto">
            <a:xfrm flipH="1">
              <a:off x="2688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3" name="Line 27"/>
            <p:cNvSpPr>
              <a:spLocks noChangeShapeType="1"/>
            </p:cNvSpPr>
            <p:nvPr/>
          </p:nvSpPr>
          <p:spPr bwMode="auto">
            <a:xfrm flipH="1">
              <a:off x="2688" y="38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08" name="Group 28"/>
          <p:cNvGrpSpPr>
            <a:grpSpLocks/>
          </p:cNvGrpSpPr>
          <p:nvPr/>
        </p:nvGrpSpPr>
        <p:grpSpPr bwMode="auto">
          <a:xfrm>
            <a:off x="6561138" y="4348163"/>
            <a:ext cx="304800" cy="1524000"/>
            <a:chOff x="3984" y="3024"/>
            <a:chExt cx="192" cy="960"/>
          </a:xfrm>
        </p:grpSpPr>
        <p:sp>
          <p:nvSpPr>
            <p:cNvPr id="51234" name="Rectangle 29"/>
            <p:cNvSpPr>
              <a:spLocks noChangeArrowheads="1"/>
            </p:cNvSpPr>
            <p:nvPr/>
          </p:nvSpPr>
          <p:spPr bwMode="auto">
            <a:xfrm>
              <a:off x="3984" y="3024"/>
              <a:ext cx="192" cy="960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35" name="Line 30"/>
            <p:cNvSpPr>
              <a:spLocks noChangeShapeType="1"/>
            </p:cNvSpPr>
            <p:nvPr/>
          </p:nvSpPr>
          <p:spPr bwMode="auto">
            <a:xfrm flipH="1">
              <a:off x="3984" y="32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6" name="Line 31"/>
            <p:cNvSpPr>
              <a:spLocks noChangeShapeType="1"/>
            </p:cNvSpPr>
            <p:nvPr/>
          </p:nvSpPr>
          <p:spPr bwMode="auto">
            <a:xfrm flipH="1">
              <a:off x="3984" y="34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7" name="Line 32"/>
            <p:cNvSpPr>
              <a:spLocks noChangeShapeType="1"/>
            </p:cNvSpPr>
            <p:nvPr/>
          </p:nvSpPr>
          <p:spPr bwMode="auto">
            <a:xfrm flipH="1">
              <a:off x="3984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Line 33"/>
            <p:cNvSpPr>
              <a:spLocks noChangeShapeType="1"/>
            </p:cNvSpPr>
            <p:nvPr/>
          </p:nvSpPr>
          <p:spPr bwMode="auto">
            <a:xfrm flipH="1">
              <a:off x="3984" y="379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9" name="AutoShape 34"/>
          <p:cNvSpPr>
            <a:spLocks noChangeArrowheads="1"/>
          </p:cNvSpPr>
          <p:nvPr/>
        </p:nvSpPr>
        <p:spPr bwMode="auto">
          <a:xfrm>
            <a:off x="1951038" y="3795713"/>
            <a:ext cx="76200" cy="533400"/>
          </a:xfrm>
          <a:prstGeom prst="upArrow">
            <a:avLst>
              <a:gd name="adj1" fmla="val 50000"/>
              <a:gd name="adj2" fmla="val 17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1"/>
          </a:p>
        </p:txBody>
      </p:sp>
      <p:sp>
        <p:nvSpPr>
          <p:cNvPr id="51210" name="AutoShape 35"/>
          <p:cNvSpPr>
            <a:spLocks noChangeArrowheads="1"/>
          </p:cNvSpPr>
          <p:nvPr/>
        </p:nvSpPr>
        <p:spPr bwMode="auto">
          <a:xfrm>
            <a:off x="3170238" y="3795713"/>
            <a:ext cx="76200" cy="533400"/>
          </a:xfrm>
          <a:prstGeom prst="upArrow">
            <a:avLst>
              <a:gd name="adj1" fmla="val 50000"/>
              <a:gd name="adj2" fmla="val 17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1"/>
          </a:p>
        </p:txBody>
      </p:sp>
      <p:sp>
        <p:nvSpPr>
          <p:cNvPr id="51211" name="AutoShape 36"/>
          <p:cNvSpPr>
            <a:spLocks noChangeArrowheads="1"/>
          </p:cNvSpPr>
          <p:nvPr/>
        </p:nvSpPr>
        <p:spPr bwMode="auto">
          <a:xfrm>
            <a:off x="4313238" y="3795713"/>
            <a:ext cx="76200" cy="533400"/>
          </a:xfrm>
          <a:prstGeom prst="upArrow">
            <a:avLst>
              <a:gd name="adj1" fmla="val 50000"/>
              <a:gd name="adj2" fmla="val 17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1"/>
          </a:p>
        </p:txBody>
      </p:sp>
      <p:sp>
        <p:nvSpPr>
          <p:cNvPr id="51212" name="AutoShape 37"/>
          <p:cNvSpPr>
            <a:spLocks noChangeArrowheads="1"/>
          </p:cNvSpPr>
          <p:nvPr/>
        </p:nvSpPr>
        <p:spPr bwMode="auto">
          <a:xfrm>
            <a:off x="5380038" y="3795713"/>
            <a:ext cx="76200" cy="533400"/>
          </a:xfrm>
          <a:prstGeom prst="upArrow">
            <a:avLst>
              <a:gd name="adj1" fmla="val 50000"/>
              <a:gd name="adj2" fmla="val 17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1"/>
          </a:p>
        </p:txBody>
      </p:sp>
      <p:sp>
        <p:nvSpPr>
          <p:cNvPr id="51213" name="AutoShape 38"/>
          <p:cNvSpPr>
            <a:spLocks noChangeArrowheads="1"/>
          </p:cNvSpPr>
          <p:nvPr/>
        </p:nvSpPr>
        <p:spPr bwMode="auto">
          <a:xfrm>
            <a:off x="6675438" y="3795713"/>
            <a:ext cx="76200" cy="533400"/>
          </a:xfrm>
          <a:prstGeom prst="upArrow">
            <a:avLst>
              <a:gd name="adj1" fmla="val 50000"/>
              <a:gd name="adj2" fmla="val 17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1"/>
          </a:p>
        </p:txBody>
      </p:sp>
      <p:sp>
        <p:nvSpPr>
          <p:cNvPr id="51214" name="Rectangle 39"/>
          <p:cNvSpPr>
            <a:spLocks noChangeArrowheads="1"/>
          </p:cNvSpPr>
          <p:nvPr/>
        </p:nvSpPr>
        <p:spPr bwMode="auto">
          <a:xfrm>
            <a:off x="171450" y="2098675"/>
            <a:ext cx="1066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/>
              <a:t>Other Food</a:t>
            </a:r>
          </a:p>
        </p:txBody>
      </p:sp>
      <p:sp>
        <p:nvSpPr>
          <p:cNvPr id="51215" name="Text Box 40"/>
          <p:cNvSpPr txBox="1">
            <a:spLocks noChangeArrowheads="1"/>
          </p:cNvSpPr>
          <p:nvPr/>
        </p:nvSpPr>
        <p:spPr bwMode="auto">
          <a:xfrm>
            <a:off x="2598738" y="1833563"/>
            <a:ext cx="3600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66"/>
                </a:solidFill>
              </a:rPr>
              <a:t>Consumption = Predator BM * %DR</a:t>
            </a:r>
          </a:p>
        </p:txBody>
      </p:sp>
      <p:sp>
        <p:nvSpPr>
          <p:cNvPr id="51216" name="Text Box 41"/>
          <p:cNvSpPr txBox="1">
            <a:spLocks noChangeArrowheads="1"/>
          </p:cNvSpPr>
          <p:nvPr/>
        </p:nvSpPr>
        <p:spPr bwMode="auto">
          <a:xfrm>
            <a:off x="1989138" y="2290763"/>
            <a:ext cx="548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66"/>
                </a:solidFill>
              </a:rPr>
              <a:t>P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  <a:r>
              <a:rPr lang="en-US" sz="1600" b="1">
                <a:solidFill>
                  <a:srgbClr val="000066"/>
                </a:solidFill>
              </a:rPr>
              <a:t> = (Suitable Biomass)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  <a:r>
              <a:rPr lang="en-US" sz="1600" b="1">
                <a:solidFill>
                  <a:srgbClr val="000066"/>
                </a:solidFill>
              </a:rPr>
              <a:t> / Total Suitable Biomass </a:t>
            </a:r>
          </a:p>
        </p:txBody>
      </p:sp>
      <p:sp>
        <p:nvSpPr>
          <p:cNvPr id="51217" name="AutoShape 42"/>
          <p:cNvSpPr>
            <a:spLocks noChangeArrowheads="1"/>
          </p:cNvSpPr>
          <p:nvPr/>
        </p:nvSpPr>
        <p:spPr bwMode="auto">
          <a:xfrm>
            <a:off x="1303338" y="2671763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8" name="Text Box 43"/>
          <p:cNvSpPr txBox="1">
            <a:spLocks noChangeArrowheads="1"/>
          </p:cNvSpPr>
          <p:nvPr/>
        </p:nvSpPr>
        <p:spPr bwMode="auto">
          <a:xfrm>
            <a:off x="3132138" y="2747963"/>
            <a:ext cx="2790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66"/>
                </a:solidFill>
              </a:rPr>
              <a:t>C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  <a:r>
              <a:rPr lang="en-US" sz="1600" b="1">
                <a:solidFill>
                  <a:srgbClr val="000066"/>
                </a:solidFill>
              </a:rPr>
              <a:t> = Consumption * P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</a:p>
        </p:txBody>
      </p:sp>
      <p:sp>
        <p:nvSpPr>
          <p:cNvPr id="51219" name="Text Box 44"/>
          <p:cNvSpPr txBox="1">
            <a:spLocks noChangeArrowheads="1"/>
          </p:cNvSpPr>
          <p:nvPr/>
        </p:nvSpPr>
        <p:spPr bwMode="auto">
          <a:xfrm>
            <a:off x="3436938" y="3205163"/>
            <a:ext cx="2438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solidFill>
                  <a:srgbClr val="000066"/>
                </a:solidFill>
              </a:rPr>
              <a:t>M2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  <a:r>
              <a:rPr lang="en-US" sz="1600" b="1">
                <a:solidFill>
                  <a:srgbClr val="000066"/>
                </a:solidFill>
              </a:rPr>
              <a:t> = C</a:t>
            </a:r>
            <a:r>
              <a:rPr lang="en-US" sz="1600" b="1" baseline="-25000">
                <a:solidFill>
                  <a:srgbClr val="000066"/>
                </a:solidFill>
              </a:rPr>
              <a:t>prey </a:t>
            </a:r>
            <a:r>
              <a:rPr lang="en-US" sz="1600" b="1">
                <a:solidFill>
                  <a:srgbClr val="000066"/>
                </a:solidFill>
              </a:rPr>
              <a:t>/ BM</a:t>
            </a:r>
            <a:r>
              <a:rPr lang="en-US" sz="1600" b="1" baseline="-25000">
                <a:solidFill>
                  <a:srgbClr val="000066"/>
                </a:solidFill>
              </a:rPr>
              <a:t>prey</a:t>
            </a:r>
          </a:p>
        </p:txBody>
      </p:sp>
      <p:sp>
        <p:nvSpPr>
          <p:cNvPr id="51220" name="AutoShape 45"/>
          <p:cNvSpPr>
            <a:spLocks noChangeArrowheads="1"/>
          </p:cNvSpPr>
          <p:nvPr/>
        </p:nvSpPr>
        <p:spPr bwMode="auto">
          <a:xfrm rot="5773358">
            <a:off x="6705600" y="3657600"/>
            <a:ext cx="2590800" cy="762000"/>
          </a:xfrm>
          <a:prstGeom prst="curvedDownArrow">
            <a:avLst>
              <a:gd name="adj1" fmla="val 49914"/>
              <a:gd name="adj2" fmla="val 117914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1" name="Text Box 46"/>
          <p:cNvSpPr txBox="1">
            <a:spLocks noChangeArrowheads="1"/>
          </p:cNvSpPr>
          <p:nvPr/>
        </p:nvSpPr>
        <p:spPr bwMode="auto">
          <a:xfrm>
            <a:off x="8077200" y="24384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0066"/>
                </a:solidFill>
              </a:rPr>
              <a:t>M2</a:t>
            </a:r>
            <a:r>
              <a:rPr lang="en-US" sz="2000" b="1" baseline="-25000">
                <a:solidFill>
                  <a:srgbClr val="000066"/>
                </a:solidFill>
              </a:rPr>
              <a:t>age</a:t>
            </a:r>
          </a:p>
        </p:txBody>
      </p:sp>
      <p:sp>
        <p:nvSpPr>
          <p:cNvPr id="51222" name="Text Box 47"/>
          <p:cNvSpPr txBox="1">
            <a:spLocks noChangeArrowheads="1"/>
          </p:cNvSpPr>
          <p:nvPr/>
        </p:nvSpPr>
        <p:spPr bwMode="auto">
          <a:xfrm>
            <a:off x="2979738" y="5948363"/>
            <a:ext cx="3044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000066"/>
                </a:solidFill>
              </a:rPr>
              <a:t>Single Species VPA</a:t>
            </a:r>
          </a:p>
        </p:txBody>
      </p:sp>
      <p:sp>
        <p:nvSpPr>
          <p:cNvPr id="51223" name="Text Box 48"/>
          <p:cNvSpPr txBox="1">
            <a:spLocks noChangeArrowheads="1"/>
          </p:cNvSpPr>
          <p:nvPr/>
        </p:nvSpPr>
        <p:spPr bwMode="auto">
          <a:xfrm>
            <a:off x="1989138" y="3890963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/>
              <a:t>BM</a:t>
            </a:r>
            <a:r>
              <a:rPr lang="en-US" sz="1600" b="1" baseline="-25000"/>
              <a:t>age</a:t>
            </a:r>
          </a:p>
        </p:txBody>
      </p:sp>
      <p:sp>
        <p:nvSpPr>
          <p:cNvPr id="51224" name="Text Box 49"/>
          <p:cNvSpPr txBox="1">
            <a:spLocks noChangeArrowheads="1"/>
          </p:cNvSpPr>
          <p:nvPr/>
        </p:nvSpPr>
        <p:spPr bwMode="auto">
          <a:xfrm>
            <a:off x="3208338" y="3890963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/>
              <a:t>BM</a:t>
            </a:r>
            <a:r>
              <a:rPr lang="en-US" sz="1600" b="1" baseline="-25000"/>
              <a:t>age</a:t>
            </a:r>
          </a:p>
        </p:txBody>
      </p:sp>
      <p:sp>
        <p:nvSpPr>
          <p:cNvPr id="51225" name="Text Box 50"/>
          <p:cNvSpPr txBox="1">
            <a:spLocks noChangeArrowheads="1"/>
          </p:cNvSpPr>
          <p:nvPr/>
        </p:nvSpPr>
        <p:spPr bwMode="auto">
          <a:xfrm>
            <a:off x="4351338" y="3890963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/>
              <a:t>BM</a:t>
            </a:r>
            <a:r>
              <a:rPr lang="en-US" sz="1600" b="1" baseline="-25000"/>
              <a:t>age</a:t>
            </a:r>
          </a:p>
        </p:txBody>
      </p:sp>
      <p:sp>
        <p:nvSpPr>
          <p:cNvPr id="51226" name="Text Box 51"/>
          <p:cNvSpPr txBox="1">
            <a:spLocks noChangeArrowheads="1"/>
          </p:cNvSpPr>
          <p:nvPr/>
        </p:nvSpPr>
        <p:spPr bwMode="auto">
          <a:xfrm>
            <a:off x="5418138" y="3890963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/>
              <a:t>BM</a:t>
            </a:r>
            <a:r>
              <a:rPr lang="en-US" sz="1600" b="1" baseline="-25000"/>
              <a:t>age</a:t>
            </a:r>
          </a:p>
        </p:txBody>
      </p:sp>
      <p:sp>
        <p:nvSpPr>
          <p:cNvPr id="51227" name="Text Box 52"/>
          <p:cNvSpPr txBox="1">
            <a:spLocks noChangeArrowheads="1"/>
          </p:cNvSpPr>
          <p:nvPr/>
        </p:nvSpPr>
        <p:spPr bwMode="auto">
          <a:xfrm>
            <a:off x="6713538" y="3890963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/>
              <a:t>BM</a:t>
            </a:r>
            <a:r>
              <a:rPr lang="en-US" sz="1600" b="1" baseline="-25000"/>
              <a:t>age</a:t>
            </a:r>
          </a:p>
        </p:txBody>
      </p:sp>
      <p:sp>
        <p:nvSpPr>
          <p:cNvPr id="51228" name="Rectangle 53"/>
          <p:cNvSpPr>
            <a:spLocks noChangeArrowheads="1"/>
          </p:cNvSpPr>
          <p:nvPr/>
        </p:nvSpPr>
        <p:spPr bwMode="auto">
          <a:xfrm>
            <a:off x="2579688" y="1030288"/>
            <a:ext cx="3962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/>
              <a:t>Diet Data</a:t>
            </a:r>
          </a:p>
        </p:txBody>
      </p:sp>
      <p:sp>
        <p:nvSpPr>
          <p:cNvPr id="51229" name="AutoShape 54"/>
          <p:cNvSpPr>
            <a:spLocks noChangeArrowheads="1"/>
          </p:cNvSpPr>
          <p:nvPr/>
        </p:nvSpPr>
        <p:spPr bwMode="auto">
          <a:xfrm>
            <a:off x="7227888" y="1258888"/>
            <a:ext cx="990600" cy="1295400"/>
          </a:xfrm>
          <a:prstGeom prst="curvedLeftArrow">
            <a:avLst>
              <a:gd name="adj1" fmla="val 26154"/>
              <a:gd name="adj2" fmla="val 52308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0" name="Text Box 55"/>
          <p:cNvSpPr txBox="1">
            <a:spLocks noChangeArrowheads="1"/>
          </p:cNvSpPr>
          <p:nvPr/>
        </p:nvSpPr>
        <p:spPr bwMode="auto">
          <a:xfrm>
            <a:off x="7456488" y="774700"/>
            <a:ext cx="130256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000066"/>
                </a:solidFill>
              </a:rPr>
              <a:t>Suitability</a:t>
            </a:r>
          </a:p>
          <a:p>
            <a:pPr eaLnBrk="1" hangingPunct="1"/>
            <a:r>
              <a:rPr lang="en-US" sz="1600" b="1" dirty="0" smtClean="0">
                <a:solidFill>
                  <a:srgbClr val="000066"/>
                </a:solidFill>
              </a:rPr>
              <a:t>Parameters</a:t>
            </a:r>
            <a:endParaRPr lang="en-US" sz="1600" b="1" dirty="0">
              <a:solidFill>
                <a:srgbClr val="000066"/>
              </a:solidFill>
            </a:endParaRPr>
          </a:p>
        </p:txBody>
      </p:sp>
      <p:sp>
        <p:nvSpPr>
          <p:cNvPr id="51231" name="Rectangle 56"/>
          <p:cNvSpPr>
            <a:spLocks noChangeArrowheads="1"/>
          </p:cNvSpPr>
          <p:nvPr/>
        </p:nvSpPr>
        <p:spPr bwMode="auto">
          <a:xfrm>
            <a:off x="293688" y="4306888"/>
            <a:ext cx="1066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/>
              <a:t>Other </a:t>
            </a:r>
          </a:p>
          <a:p>
            <a:pPr algn="ctr"/>
            <a:r>
              <a:rPr lang="en-US" sz="1400" b="1"/>
              <a:t>Predators</a:t>
            </a:r>
          </a:p>
        </p:txBody>
      </p:sp>
      <p:sp>
        <p:nvSpPr>
          <p:cNvPr id="51232" name="AutoShape 57"/>
          <p:cNvSpPr>
            <a:spLocks noChangeArrowheads="1"/>
          </p:cNvSpPr>
          <p:nvPr/>
        </p:nvSpPr>
        <p:spPr bwMode="auto">
          <a:xfrm rot="-2749819">
            <a:off x="1203325" y="3787775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3" name="Text Box 58"/>
          <p:cNvSpPr txBox="1">
            <a:spLocks noChangeArrowheads="1"/>
          </p:cNvSpPr>
          <p:nvPr/>
        </p:nvSpPr>
        <p:spPr bwMode="auto">
          <a:xfrm>
            <a:off x="6096000" y="6477000"/>
            <a:ext cx="2971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Adapted from Garrison et al.</a:t>
            </a:r>
          </a:p>
        </p:txBody>
      </p:sp>
    </p:spTree>
    <p:extLst>
      <p:ext uri="{BB962C8B-B14F-4D97-AF65-F5344CB8AC3E}">
        <p14:creationId xmlns:p14="http://schemas.microsoft.com/office/powerpoint/2010/main" val="2337168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Multispecies statistical catch-at-age models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066800"/>
            <a:ext cx="4191000" cy="5059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Simultaneous stock assessments of multiple species fitted to numerous data, including diet information.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e.g. Aleutian Islands </a:t>
            </a:r>
            <a:r>
              <a:rPr lang="en-US" sz="2400" dirty="0" err="1">
                <a:solidFill>
                  <a:schemeClr val="tx2"/>
                </a:solidFill>
              </a:rPr>
              <a:t>groundfish</a:t>
            </a:r>
            <a:r>
              <a:rPr lang="en-US" sz="2400" dirty="0">
                <a:solidFill>
                  <a:schemeClr val="tx2"/>
                </a:solidFill>
              </a:rPr>
              <a:t> fishery.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Walleye </a:t>
            </a:r>
            <a:r>
              <a:rPr lang="en-US" sz="2400" dirty="0" err="1">
                <a:solidFill>
                  <a:schemeClr val="tx2"/>
                </a:solidFill>
              </a:rPr>
              <a:t>pollock</a:t>
            </a:r>
            <a:r>
              <a:rPr lang="en-US" sz="2400" dirty="0">
                <a:solidFill>
                  <a:schemeClr val="tx2"/>
                </a:solidFill>
              </a:rPr>
              <a:t>, Atka mackerel, and Pacific cod interact as predators and prey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8372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983163"/>
          </a:xfrm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pic>
        <p:nvPicPr>
          <p:cNvPr id="58373" name="Picture 4" descr="Thcha_u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27432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5" descr="Gamac_u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554663"/>
            <a:ext cx="3505200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6" descr="atka_macker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867400"/>
            <a:ext cx="23622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r="-3933" b="10847"/>
          <a:stretch/>
        </p:blipFill>
        <p:spPr bwMode="auto">
          <a:xfrm>
            <a:off x="4553712" y="1054100"/>
            <a:ext cx="4619625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33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66889" y="0"/>
            <a:ext cx="9144000" cy="1143000"/>
          </a:xfrm>
        </p:spPr>
        <p:txBody>
          <a:bodyPr/>
          <a:lstStyle/>
          <a:p>
            <a:r>
              <a:rPr lang="en-US" sz="3600" dirty="0"/>
              <a:t>Multispecies statistical catch-at-age models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/>
              <a:t>Again, outputs can differ substantially from single-species models.</a:t>
            </a:r>
          </a:p>
          <a:p>
            <a:pPr>
              <a:buFontTx/>
              <a:buNone/>
            </a:pPr>
            <a:r>
              <a:rPr lang="en-US" sz="2800" dirty="0"/>
              <a:t>Models sensitive to form of functional response.</a:t>
            </a:r>
          </a:p>
        </p:txBody>
      </p:sp>
      <p:pic>
        <p:nvPicPr>
          <p:cNvPr id="593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463800"/>
            <a:ext cx="7200900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9"/>
          <p:cNvSpPr>
            <a:spLocks noChangeArrowheads="1"/>
          </p:cNvSpPr>
          <p:nvPr/>
        </p:nvSpPr>
        <p:spPr bwMode="auto">
          <a:xfrm>
            <a:off x="3810000" y="6396038"/>
            <a:ext cx="5486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>
                <a:latin typeface="Calibri" charset="0"/>
              </a:rPr>
              <a:t>Kinzey &amp; Punt (2009) Multispecies and single-species models of fish population dynamics: comparing parameter estimates. </a:t>
            </a:r>
            <a:r>
              <a:rPr lang="en-US" sz="1200" i="1">
                <a:latin typeface="Calibri" charset="0"/>
              </a:rPr>
              <a:t>Natural resource modeling 22: 67-104</a:t>
            </a:r>
            <a:r>
              <a:rPr lang="en-US" sz="1200"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475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Bioeconomic</a:t>
            </a:r>
            <a:r>
              <a:rPr lang="en-US" dirty="0" smtClean="0"/>
              <a:t> Models</a:t>
            </a:r>
          </a:p>
          <a:p>
            <a:r>
              <a:rPr lang="en-US" dirty="0"/>
              <a:t>Variable math (production, age structured)</a:t>
            </a:r>
          </a:p>
          <a:p>
            <a:r>
              <a:rPr lang="en-US" dirty="0" smtClean="0"/>
              <a:t>Explore </a:t>
            </a:r>
            <a:r>
              <a:rPr lang="en-US" dirty="0"/>
              <a:t>tradeoffs among species interactions and value of different stocks simultaneously.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55" y="5085589"/>
            <a:ext cx="6194778" cy="1772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44" y="3364645"/>
            <a:ext cx="5023556" cy="23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36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Realistic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of these models is to consider the interactions among a small number of species, and components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e.g.</a:t>
            </a:r>
          </a:p>
          <a:p>
            <a:r>
              <a:rPr lang="en-US" dirty="0"/>
              <a:t>Developing a multi-species model with a small number of predators.</a:t>
            </a:r>
          </a:p>
          <a:p>
            <a:r>
              <a:rPr lang="en-US" dirty="0"/>
              <a:t>Focusing on ‘key’ system properties/components relevant to the research or management questions.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24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b="1" dirty="0" smtClean="0">
                <a:ea typeface="+mj-ea"/>
              </a:rPr>
              <a:t>Barents Sea </a:t>
            </a:r>
            <a:r>
              <a:rPr lang="en-US" sz="3600" b="1" dirty="0" err="1" smtClean="0">
                <a:ea typeface="+mj-ea"/>
              </a:rPr>
              <a:t>Minke</a:t>
            </a:r>
            <a:r>
              <a:rPr lang="en-US" sz="3600" b="1" dirty="0" smtClean="0">
                <a:ea typeface="+mj-ea"/>
              </a:rPr>
              <a:t> Whales-Cod-Capelin EXAMPLE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51870"/>
            <a:ext cx="4419600" cy="5588417"/>
          </a:xfrm>
          <a:prstGeom prst="rect">
            <a:avLst/>
          </a:prstGeom>
        </p:spPr>
        <p:txBody>
          <a:bodyPr/>
          <a:lstStyle/>
          <a:p>
            <a:pPr algn="l" eaLnBrk="1" hangingPunct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Several models:</a:t>
            </a:r>
          </a:p>
          <a:p>
            <a:pPr lvl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GADGET,</a:t>
            </a:r>
            <a:endParaRPr lang="en-US" dirty="0">
              <a:solidFill>
                <a:srgbClr val="000066"/>
              </a:solidFill>
            </a:endParaRPr>
          </a:p>
          <a:p>
            <a:pPr lvl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BORMICON,</a:t>
            </a:r>
          </a:p>
          <a:p>
            <a:pPr lvl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MULTSPEC</a:t>
            </a:r>
            <a:r>
              <a:rPr lang="en-US" dirty="0">
                <a:solidFill>
                  <a:srgbClr val="000066"/>
                </a:solidFill>
              </a:rPr>
              <a:t>, </a:t>
            </a:r>
            <a:r>
              <a:rPr lang="en-US" dirty="0" smtClean="0">
                <a:solidFill>
                  <a:srgbClr val="000066"/>
                </a:solidFill>
              </a:rPr>
              <a:t>etc.</a:t>
            </a:r>
          </a:p>
          <a:p>
            <a:pPr algn="l" eaLnBrk="1" hangingPunct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Explores </a:t>
            </a:r>
            <a:r>
              <a:rPr lang="en-US" dirty="0">
                <a:solidFill>
                  <a:srgbClr val="000066"/>
                </a:solidFill>
              </a:rPr>
              <a:t>tradeoffs among 4 main </a:t>
            </a:r>
            <a:r>
              <a:rPr lang="en-US" dirty="0" smtClean="0">
                <a:solidFill>
                  <a:srgbClr val="000066"/>
                </a:solidFill>
              </a:rPr>
              <a:t>species interactions.</a:t>
            </a:r>
          </a:p>
          <a:p>
            <a:pPr algn="l" eaLnBrk="1" hangingPunct="1">
              <a:buClr>
                <a:srgbClr val="000066"/>
              </a:buClr>
              <a:buFontTx/>
              <a:buChar char="•"/>
            </a:pPr>
            <a:r>
              <a:rPr lang="en-US" dirty="0" smtClean="0">
                <a:solidFill>
                  <a:srgbClr val="000066"/>
                </a:solidFill>
              </a:rPr>
              <a:t>Environment </a:t>
            </a:r>
            <a:r>
              <a:rPr lang="en-US" dirty="0">
                <a:solidFill>
                  <a:srgbClr val="000066"/>
                </a:solidFill>
              </a:rPr>
              <a:t>and fishing </a:t>
            </a:r>
            <a:r>
              <a:rPr lang="en-US" dirty="0" smtClean="0">
                <a:solidFill>
                  <a:srgbClr val="000066"/>
                </a:solidFill>
              </a:rPr>
              <a:t>contrasted.</a:t>
            </a:r>
            <a:endParaRPr lang="en-US" dirty="0">
              <a:solidFill>
                <a:srgbClr val="000066"/>
              </a:solidFill>
            </a:endParaRPr>
          </a:p>
        </p:txBody>
      </p:sp>
      <p:pic>
        <p:nvPicPr>
          <p:cNvPr id="6246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72282"/>
            <a:ext cx="4049713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8778" y="6119336"/>
            <a:ext cx="5432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Bogstad</a:t>
            </a:r>
            <a:r>
              <a:rPr lang="en-US" sz="1400" dirty="0"/>
              <a:t>, B., </a:t>
            </a:r>
            <a:r>
              <a:rPr lang="en-US" sz="1400" dirty="0" err="1"/>
              <a:t>Hauge</a:t>
            </a:r>
            <a:r>
              <a:rPr lang="en-US" sz="1400" dirty="0"/>
              <a:t>, K. H., &amp; </a:t>
            </a:r>
            <a:r>
              <a:rPr lang="en-US" sz="1400" dirty="0" err="1"/>
              <a:t>Ulltang</a:t>
            </a:r>
            <a:r>
              <a:rPr lang="en-US" sz="1400" dirty="0"/>
              <a:t>, </a:t>
            </a:r>
            <a:r>
              <a:rPr lang="en-US" sz="1400" dirty="0" err="1"/>
              <a:t>Ø</a:t>
            </a:r>
            <a:r>
              <a:rPr lang="en-US" sz="1400" dirty="0"/>
              <a:t>. (1997). MULTSPEC–a multi-species model for fish and marine mammals in the Barents Sea. </a:t>
            </a:r>
            <a:r>
              <a:rPr lang="en-US" sz="1400" i="1" dirty="0"/>
              <a:t>Journal of Northwest Atlantic Fishery Science</a:t>
            </a:r>
            <a:r>
              <a:rPr lang="en-US" sz="1400" dirty="0"/>
              <a:t>, </a:t>
            </a:r>
            <a:r>
              <a:rPr lang="en-US" sz="1400" i="1" dirty="0"/>
              <a:t>22</a:t>
            </a:r>
            <a:r>
              <a:rPr lang="en-US" sz="1400" dirty="0"/>
              <a:t>(317-341), 1-1.</a:t>
            </a:r>
          </a:p>
        </p:txBody>
      </p:sp>
    </p:spTree>
    <p:extLst>
      <p:ext uri="{BB962C8B-B14F-4D97-AF65-F5344CB8AC3E}">
        <p14:creationId xmlns:p14="http://schemas.microsoft.com/office/powerpoint/2010/main" val="221725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pic>
        <p:nvPicPr>
          <p:cNvPr id="21507" name="Content Placeholder 4" descr="models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6413" y="523875"/>
            <a:ext cx="8180387" cy="5800725"/>
          </a:xfrm>
        </p:spPr>
      </p:pic>
    </p:spTree>
    <p:extLst>
      <p:ext uri="{BB962C8B-B14F-4D97-AF65-F5344CB8AC3E}">
        <p14:creationId xmlns:p14="http://schemas.microsoft.com/office/powerpoint/2010/main" val="29605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3"/>
          <p:cNvGrpSpPr>
            <a:grpSpLocks/>
          </p:cNvGrpSpPr>
          <p:nvPr/>
        </p:nvGrpSpPr>
        <p:grpSpPr bwMode="auto">
          <a:xfrm>
            <a:off x="0" y="533400"/>
            <a:ext cx="9032875" cy="6289675"/>
            <a:chOff x="0" y="185738"/>
            <a:chExt cx="9032875" cy="6289675"/>
          </a:xfrm>
        </p:grpSpPr>
        <p:pic>
          <p:nvPicPr>
            <p:cNvPr id="63493" name="Picture 2"/>
            <p:cNvPicPr>
              <a:picLocks noChangeAspect="1" noChangeArrowheads="1"/>
            </p:cNvPicPr>
            <p:nvPr/>
          </p:nvPicPr>
          <p:blipFill>
            <a:blip r:embed="rId2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581400"/>
              <a:ext cx="3124200" cy="116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4" name="Rectangle 3"/>
            <p:cNvSpPr>
              <a:spLocks noChangeArrowheads="1"/>
            </p:cNvSpPr>
            <p:nvPr/>
          </p:nvSpPr>
          <p:spPr bwMode="auto">
            <a:xfrm>
              <a:off x="0" y="762000"/>
              <a:ext cx="8839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3495" name="Picture 4"/>
            <p:cNvPicPr>
              <a:picLocks noChangeAspect="1" noChangeArrowheads="1"/>
            </p:cNvPicPr>
            <p:nvPr/>
          </p:nvPicPr>
          <p:blipFill>
            <a:blip r:embed="rId3">
              <a:lum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227138"/>
              <a:ext cx="2209800" cy="1373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6" name="Text Box 5"/>
            <p:cNvSpPr txBox="1">
              <a:spLocks noChangeArrowheads="1"/>
            </p:cNvSpPr>
            <p:nvPr/>
          </p:nvSpPr>
          <p:spPr bwMode="auto">
            <a:xfrm>
              <a:off x="3794125" y="185738"/>
              <a:ext cx="1963738" cy="4953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Management</a:t>
              </a:r>
            </a:p>
          </p:txBody>
        </p:sp>
        <p:pic>
          <p:nvPicPr>
            <p:cNvPr id="63497" name="Picture 6"/>
            <p:cNvPicPr>
              <a:picLocks noChangeAspect="1" noChangeArrowheads="1"/>
            </p:cNvPicPr>
            <p:nvPr/>
          </p:nvPicPr>
          <p:blipFill>
            <a:blip r:embed="rId4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914400"/>
              <a:ext cx="2219325" cy="154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8" name="Picture 7"/>
            <p:cNvPicPr>
              <a:picLocks noChangeAspect="1" noChangeArrowheads="1"/>
            </p:cNvPicPr>
            <p:nvPr/>
          </p:nvPicPr>
          <p:blipFill>
            <a:blip r:embed="rId5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5562600"/>
              <a:ext cx="1066800" cy="39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9" name="Picture 8"/>
            <p:cNvPicPr>
              <a:picLocks noChangeAspect="1" noChangeArrowheads="1"/>
            </p:cNvPicPr>
            <p:nvPr/>
          </p:nvPicPr>
          <p:blipFill>
            <a:blip r:embed="rId6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5791200"/>
              <a:ext cx="2217738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0" name="Picture 9"/>
            <p:cNvPicPr>
              <a:picLocks noChangeAspect="1" noChangeArrowheads="1"/>
            </p:cNvPicPr>
            <p:nvPr/>
          </p:nvPicPr>
          <p:blipFill>
            <a:blip r:embed="rId7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6019800"/>
              <a:ext cx="1219200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01" name="Picture 10"/>
            <p:cNvPicPr>
              <a:picLocks noChangeAspect="1" noChangeArrowheads="1"/>
            </p:cNvPicPr>
            <p:nvPr/>
          </p:nvPicPr>
          <p:blipFill>
            <a:blip r:embed="rId7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5562600"/>
              <a:ext cx="1219200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02" name="Line 11"/>
            <p:cNvSpPr>
              <a:spLocks noChangeShapeType="1"/>
            </p:cNvSpPr>
            <p:nvPr/>
          </p:nvSpPr>
          <p:spPr bwMode="auto">
            <a:xfrm>
              <a:off x="3276600" y="5867400"/>
              <a:ext cx="2590800" cy="228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03" name="Line 12"/>
            <p:cNvSpPr>
              <a:spLocks noChangeShapeType="1"/>
            </p:cNvSpPr>
            <p:nvPr/>
          </p:nvSpPr>
          <p:spPr bwMode="auto">
            <a:xfrm>
              <a:off x="3581400" y="4267200"/>
              <a:ext cx="1524000" cy="228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04" name="Line 13"/>
            <p:cNvSpPr>
              <a:spLocks noChangeShapeType="1"/>
            </p:cNvSpPr>
            <p:nvPr/>
          </p:nvSpPr>
          <p:spPr bwMode="auto">
            <a:xfrm flipV="1">
              <a:off x="1981200" y="4800600"/>
              <a:ext cx="152400" cy="762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05" name="Line 14"/>
            <p:cNvSpPr>
              <a:spLocks noChangeShapeType="1"/>
            </p:cNvSpPr>
            <p:nvPr/>
          </p:nvSpPr>
          <p:spPr bwMode="auto">
            <a:xfrm flipH="1" flipV="1">
              <a:off x="6400800" y="4953000"/>
              <a:ext cx="76200" cy="609600"/>
            </a:xfrm>
            <a:prstGeom prst="line">
              <a:avLst/>
            </a:prstGeom>
            <a:noFill/>
            <a:ln w="508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cxnSp>
          <p:nvCxnSpPr>
            <p:cNvPr id="63506" name="AutoShape 15"/>
            <p:cNvCxnSpPr>
              <a:cxnSpLocks noChangeShapeType="1"/>
            </p:cNvCxnSpPr>
            <p:nvPr/>
          </p:nvCxnSpPr>
          <p:spPr bwMode="auto">
            <a:xfrm rot="10800000" flipH="1">
              <a:off x="533400" y="3581400"/>
              <a:ext cx="1562100" cy="584200"/>
            </a:xfrm>
            <a:prstGeom prst="curvedConnector4">
              <a:avLst>
                <a:gd name="adj1" fmla="val -14634"/>
                <a:gd name="adj2" fmla="val 139130"/>
              </a:avLst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507" name="Line 16"/>
            <p:cNvSpPr>
              <a:spLocks noChangeShapeType="1"/>
            </p:cNvSpPr>
            <p:nvPr/>
          </p:nvSpPr>
          <p:spPr bwMode="auto">
            <a:xfrm flipV="1">
              <a:off x="3048000" y="2362200"/>
              <a:ext cx="2667000" cy="3276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cxnSp>
          <p:nvCxnSpPr>
            <p:cNvPr id="63508" name="AutoShape 17"/>
            <p:cNvCxnSpPr>
              <a:cxnSpLocks noChangeShapeType="1"/>
            </p:cNvCxnSpPr>
            <p:nvPr/>
          </p:nvCxnSpPr>
          <p:spPr bwMode="auto">
            <a:xfrm flipH="1" flipV="1">
              <a:off x="6553200" y="2362200"/>
              <a:ext cx="1531938" cy="3749675"/>
            </a:xfrm>
            <a:prstGeom prst="curvedConnector4">
              <a:avLst>
                <a:gd name="adj1" fmla="val -14921"/>
                <a:gd name="adj2" fmla="val 54278"/>
              </a:avLst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63509" name="Picture 18"/>
            <p:cNvPicPr>
              <a:picLocks noChangeAspect="1" noChangeArrowheads="1"/>
            </p:cNvPicPr>
            <p:nvPr/>
          </p:nvPicPr>
          <p:blipFill>
            <a:blip r:embed="rId8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4038600"/>
              <a:ext cx="3360738" cy="969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10" name="Line 19"/>
            <p:cNvSpPr>
              <a:spLocks noChangeShapeType="1"/>
            </p:cNvSpPr>
            <p:nvPr/>
          </p:nvSpPr>
          <p:spPr bwMode="auto">
            <a:xfrm flipH="1" flipV="1">
              <a:off x="3124200" y="1981200"/>
              <a:ext cx="2514600" cy="228600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11" name="Line 20"/>
            <p:cNvSpPr>
              <a:spLocks noChangeShapeType="1"/>
            </p:cNvSpPr>
            <p:nvPr/>
          </p:nvSpPr>
          <p:spPr bwMode="auto">
            <a:xfrm flipV="1">
              <a:off x="2286000" y="2514600"/>
              <a:ext cx="152400" cy="121920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12" name="Line 21"/>
            <p:cNvSpPr>
              <a:spLocks noChangeShapeType="1"/>
            </p:cNvSpPr>
            <p:nvPr/>
          </p:nvSpPr>
          <p:spPr bwMode="auto">
            <a:xfrm flipV="1">
              <a:off x="3276600" y="685800"/>
              <a:ext cx="1143000" cy="60960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13" name="Line 22"/>
            <p:cNvSpPr>
              <a:spLocks noChangeShapeType="1"/>
            </p:cNvSpPr>
            <p:nvPr/>
          </p:nvSpPr>
          <p:spPr bwMode="auto">
            <a:xfrm flipH="1" flipV="1">
              <a:off x="5181600" y="685800"/>
              <a:ext cx="914400" cy="68580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14" name="Line 23"/>
            <p:cNvSpPr>
              <a:spLocks noChangeShapeType="1"/>
            </p:cNvSpPr>
            <p:nvPr/>
          </p:nvSpPr>
          <p:spPr bwMode="auto">
            <a:xfrm flipH="1" flipV="1">
              <a:off x="4800600" y="762000"/>
              <a:ext cx="1447800" cy="327660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15" name="Text Box 24"/>
            <p:cNvSpPr txBox="1">
              <a:spLocks noChangeArrowheads="1"/>
            </p:cNvSpPr>
            <p:nvPr/>
          </p:nvSpPr>
          <p:spPr bwMode="auto">
            <a:xfrm>
              <a:off x="152400" y="304800"/>
              <a:ext cx="3184525" cy="873125"/>
            </a:xfrm>
            <a:prstGeom prst="rect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Model Structures and</a:t>
              </a:r>
            </a:p>
            <a:p>
              <a:pPr eaLnBrk="1" hangingPunct="1"/>
              <a:r>
                <a:rPr lang="en-US"/>
                <a:t>Management Systems</a:t>
              </a:r>
            </a:p>
          </p:txBody>
        </p:sp>
        <p:sp>
          <p:nvSpPr>
            <p:cNvPr id="63516" name="Text Box 25"/>
            <p:cNvSpPr txBox="1">
              <a:spLocks noChangeArrowheads="1"/>
            </p:cNvSpPr>
            <p:nvPr/>
          </p:nvSpPr>
          <p:spPr bwMode="auto">
            <a:xfrm>
              <a:off x="1952625" y="2749550"/>
              <a:ext cx="1085850" cy="4222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Catches</a:t>
              </a:r>
            </a:p>
          </p:txBody>
        </p:sp>
        <p:sp>
          <p:nvSpPr>
            <p:cNvPr id="63517" name="Text Box 26"/>
            <p:cNvSpPr txBox="1">
              <a:spLocks noChangeArrowheads="1"/>
            </p:cNvSpPr>
            <p:nvPr/>
          </p:nvSpPr>
          <p:spPr bwMode="auto">
            <a:xfrm>
              <a:off x="3886200" y="2819400"/>
              <a:ext cx="1009650" cy="4222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Fixed F</a:t>
              </a:r>
            </a:p>
          </p:txBody>
        </p:sp>
        <p:sp>
          <p:nvSpPr>
            <p:cNvPr id="63518" name="Text Box 27"/>
            <p:cNvSpPr txBox="1">
              <a:spLocks noChangeArrowheads="1"/>
            </p:cNvSpPr>
            <p:nvPr/>
          </p:nvSpPr>
          <p:spPr bwMode="auto">
            <a:xfrm>
              <a:off x="5486400" y="609600"/>
              <a:ext cx="1739900" cy="4222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Cull scenarios</a:t>
              </a:r>
            </a:p>
          </p:txBody>
        </p:sp>
        <p:sp>
          <p:nvSpPr>
            <p:cNvPr id="63519" name="Text Box 28"/>
            <p:cNvSpPr txBox="1">
              <a:spLocks noChangeArrowheads="1"/>
            </p:cNvSpPr>
            <p:nvPr/>
          </p:nvSpPr>
          <p:spPr bwMode="auto">
            <a:xfrm>
              <a:off x="68263" y="4605338"/>
              <a:ext cx="2130425" cy="8477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Species-; age-</a:t>
              </a:r>
            </a:p>
            <a:p>
              <a:pPr eaLnBrk="1" hangingPunct="1"/>
              <a:r>
                <a:rPr lang="en-US"/>
                <a:t>structured</a:t>
              </a:r>
            </a:p>
          </p:txBody>
        </p:sp>
        <p:sp>
          <p:nvSpPr>
            <p:cNvPr id="63520" name="Line 29"/>
            <p:cNvSpPr>
              <a:spLocks noChangeShapeType="1"/>
            </p:cNvSpPr>
            <p:nvPr/>
          </p:nvSpPr>
          <p:spPr bwMode="auto">
            <a:xfrm flipV="1">
              <a:off x="3276600" y="4724400"/>
              <a:ext cx="1828800" cy="990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21" name="Line 30"/>
            <p:cNvSpPr>
              <a:spLocks noChangeShapeType="1"/>
            </p:cNvSpPr>
            <p:nvPr/>
          </p:nvSpPr>
          <p:spPr bwMode="auto">
            <a:xfrm flipH="1" flipV="1">
              <a:off x="3429000" y="4419600"/>
              <a:ext cx="2590800" cy="1524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3522" name="Text Box 31"/>
            <p:cNvSpPr txBox="1">
              <a:spLocks noChangeArrowheads="1"/>
            </p:cNvSpPr>
            <p:nvPr/>
          </p:nvSpPr>
          <p:spPr bwMode="auto">
            <a:xfrm>
              <a:off x="7375525" y="1252538"/>
              <a:ext cx="1593850" cy="8477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Age-; sex-</a:t>
              </a:r>
            </a:p>
            <a:p>
              <a:pPr eaLnBrk="1" hangingPunct="1"/>
              <a:r>
                <a:rPr lang="en-US"/>
                <a:t>structured</a:t>
              </a:r>
            </a:p>
          </p:txBody>
        </p:sp>
        <p:sp>
          <p:nvSpPr>
            <p:cNvPr id="63523" name="Text Box 32"/>
            <p:cNvSpPr txBox="1">
              <a:spLocks noChangeArrowheads="1"/>
            </p:cNvSpPr>
            <p:nvPr/>
          </p:nvSpPr>
          <p:spPr bwMode="auto">
            <a:xfrm>
              <a:off x="6629400" y="5105400"/>
              <a:ext cx="2403475" cy="482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Delay-difference</a:t>
              </a:r>
            </a:p>
          </p:txBody>
        </p:sp>
      </p:grpSp>
      <p:sp>
        <p:nvSpPr>
          <p:cNvPr id="63491" name="Text Box 24"/>
          <p:cNvSpPr txBox="1">
            <a:spLocks noChangeArrowheads="1"/>
          </p:cNvSpPr>
          <p:nvPr/>
        </p:nvSpPr>
        <p:spPr bwMode="auto">
          <a:xfrm>
            <a:off x="76200" y="0"/>
            <a:ext cx="579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</a:rPr>
              <a:t>The South African Seal-Hake </a:t>
            </a:r>
            <a:r>
              <a:rPr lang="ja-JP" altLang="en-US" b="1">
                <a:latin typeface="Calibri" charset="0"/>
              </a:rPr>
              <a:t>“</a:t>
            </a:r>
            <a:r>
              <a:rPr lang="en-US" b="1">
                <a:latin typeface="Calibri" charset="0"/>
              </a:rPr>
              <a:t>Minimal Realistic Model</a:t>
            </a:r>
            <a:r>
              <a:rPr lang="ja-JP" altLang="en-US" b="1">
                <a:latin typeface="Calibri" charset="0"/>
              </a:rPr>
              <a:t>”</a:t>
            </a:r>
            <a:endParaRPr lang="en-US" b="1">
              <a:latin typeface="Calibri" charset="0"/>
            </a:endParaRPr>
          </a:p>
        </p:txBody>
      </p:sp>
      <p:sp>
        <p:nvSpPr>
          <p:cNvPr id="63492" name="TextBox 34"/>
          <p:cNvSpPr txBox="1">
            <a:spLocks noChangeArrowheads="1"/>
          </p:cNvSpPr>
          <p:nvPr/>
        </p:nvSpPr>
        <p:spPr bwMode="auto">
          <a:xfrm>
            <a:off x="8252178" y="6553200"/>
            <a:ext cx="213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A.E. </a:t>
            </a:r>
            <a:r>
              <a:rPr lang="en-US" sz="1400" dirty="0"/>
              <a:t>Punt</a:t>
            </a:r>
          </a:p>
        </p:txBody>
      </p:sp>
      <p:sp>
        <p:nvSpPr>
          <p:cNvPr id="2" name="Rectangle 1"/>
          <p:cNvSpPr/>
          <p:nvPr/>
        </p:nvSpPr>
        <p:spPr>
          <a:xfrm>
            <a:off x="6125633" y="999"/>
            <a:ext cx="723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Punt, A. E., &amp; Butterworth, D. S. (1995)</a:t>
            </a:r>
            <a:r>
              <a:rPr lang="en-US" sz="1000" dirty="0" smtClean="0"/>
              <a:t>.</a:t>
            </a:r>
            <a:br>
              <a:rPr lang="en-US" sz="1000" dirty="0" smtClean="0"/>
            </a:br>
            <a:r>
              <a:rPr lang="en-US" sz="1000" dirty="0" smtClean="0"/>
              <a:t>South </a:t>
            </a:r>
            <a:r>
              <a:rPr lang="en-US" sz="1000" dirty="0"/>
              <a:t>African Journal of Marine Science, 16(1), 255-285.</a:t>
            </a:r>
          </a:p>
        </p:txBody>
      </p:sp>
    </p:spTree>
    <p:extLst>
      <p:ext uri="{BB962C8B-B14F-4D97-AF65-F5344CB8AC3E}">
        <p14:creationId xmlns:p14="http://schemas.microsoft.com/office/powerpoint/2010/main" val="246120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>
                <a:latin typeface="Arial" charset="0"/>
              </a:rPr>
              <a:t>Models of Intermediate Complexity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pic>
        <p:nvPicPr>
          <p:cNvPr id="645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066800"/>
            <a:ext cx="8942387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Box 5"/>
          <p:cNvSpPr txBox="1">
            <a:spLocks noChangeArrowheads="1"/>
          </p:cNvSpPr>
          <p:nvPr/>
        </p:nvSpPr>
        <p:spPr bwMode="auto">
          <a:xfrm>
            <a:off x="1371600" y="6400800"/>
            <a:ext cx="8394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 err="1"/>
              <a:t>Plagányi</a:t>
            </a:r>
            <a:r>
              <a:rPr lang="en-US" sz="1200" dirty="0"/>
              <a:t> et al. (</a:t>
            </a:r>
            <a:r>
              <a:rPr lang="en-US" sz="1200" dirty="0" smtClean="0"/>
              <a:t>2014) </a:t>
            </a:r>
            <a:r>
              <a:rPr lang="en-US" sz="1200" dirty="0"/>
              <a:t>Multispecies fisheries management and conservation: tactical applications using</a:t>
            </a:r>
            <a:br>
              <a:rPr lang="en-US" sz="1200" dirty="0"/>
            </a:br>
            <a:r>
              <a:rPr lang="en-US" sz="1200" dirty="0"/>
              <a:t>models of intermediate complexity. Fish and Fisheries. </a:t>
            </a:r>
            <a:r>
              <a:rPr lang="en-US" sz="1200" dirty="0" err="1"/>
              <a:t>doi</a:t>
            </a:r>
            <a:r>
              <a:rPr lang="en-US" sz="1200" dirty="0"/>
              <a:t>: 10.1111/j.1467-2979.2012.00488.x</a:t>
            </a:r>
          </a:p>
        </p:txBody>
      </p:sp>
    </p:spTree>
    <p:extLst>
      <p:ext uri="{BB962C8B-B14F-4D97-AF65-F5344CB8AC3E}">
        <p14:creationId xmlns:p14="http://schemas.microsoft.com/office/powerpoint/2010/main" val="100094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Growing use of all types of models.</a:t>
            </a:r>
          </a:p>
          <a:p>
            <a:r>
              <a:rPr lang="en-US" dirty="0"/>
              <a:t>Some applications </a:t>
            </a:r>
            <a:r>
              <a:rPr lang="en-US" dirty="0" smtClean="0"/>
              <a:t>rarely </a:t>
            </a:r>
            <a:r>
              <a:rPr lang="en-US" dirty="0"/>
              <a:t>used.</a:t>
            </a:r>
          </a:p>
          <a:p>
            <a:r>
              <a:rPr lang="en-US" dirty="0"/>
              <a:t>Continued development and enhancement of model construction.</a:t>
            </a:r>
          </a:p>
          <a:p>
            <a:r>
              <a:rPr lang="en-US" dirty="0"/>
              <a:t>Movement from heuristic to strategic/tactical applications.</a:t>
            </a:r>
          </a:p>
          <a:p>
            <a:r>
              <a:rPr lang="en-US" dirty="0"/>
              <a:t>These models are clearly more realistic!</a:t>
            </a:r>
          </a:p>
          <a:p>
            <a:r>
              <a:rPr lang="en-US" dirty="0"/>
              <a:t>BUT: Cost (data, institutional change) of application/implementation is high.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67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as “contextual” assessments</a:t>
            </a:r>
          </a:p>
          <a:p>
            <a:r>
              <a:rPr lang="en-US" dirty="0"/>
              <a:t>Disagreement between single-species and multispecies models CAN be informative.</a:t>
            </a:r>
          </a:p>
          <a:p>
            <a:r>
              <a:rPr lang="en-US" dirty="0"/>
              <a:t>Continued need for application</a:t>
            </a:r>
          </a:p>
          <a:p>
            <a:r>
              <a:rPr lang="en-US" dirty="0"/>
              <a:t>Predation add-ons for Forage species</a:t>
            </a:r>
          </a:p>
          <a:p>
            <a:r>
              <a:rPr lang="en-US" dirty="0"/>
              <a:t>Environment add-ons for Climate Change </a:t>
            </a:r>
          </a:p>
          <a:p>
            <a:r>
              <a:rPr lang="en-US" dirty="0"/>
              <a:t>There is no one “right” model to use, multi-model inference is preferable.</a:t>
            </a:r>
          </a:p>
          <a:p>
            <a:r>
              <a:rPr lang="en-US" dirty="0"/>
              <a:t>These models need to have adequate data quality for use.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11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All models are wrong, some models are useful”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(George Box)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67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1790700" y="28575"/>
            <a:ext cx="55626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800">
                <a:solidFill>
                  <a:srgbClr val="000066"/>
                </a:solidFill>
              </a:rPr>
              <a:t>What do we need?</a:t>
            </a:r>
          </a:p>
        </p:txBody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304800" y="1143000"/>
            <a:ext cx="85344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66"/>
              </a:buClr>
              <a:buFontTx/>
              <a:buChar char="•"/>
            </a:pPr>
            <a:r>
              <a:rPr lang="en-US" sz="2600">
                <a:solidFill>
                  <a:srgbClr val="000066"/>
                </a:solidFill>
                <a:latin typeface="Arial Unicode MS" charset="0"/>
              </a:rPr>
              <a:t> INFORMATION: </a:t>
            </a:r>
          </a:p>
          <a:p>
            <a:pPr lvl="1" eaLnBrk="1" hangingPunct="1">
              <a:spcBef>
                <a:spcPct val="20000"/>
              </a:spcBef>
              <a:buClr>
                <a:srgbClr val="000066"/>
              </a:buClr>
              <a:buFontTx/>
              <a:buChar char="•"/>
            </a:pPr>
            <a:r>
              <a:rPr lang="en-US" sz="2600">
                <a:solidFill>
                  <a:srgbClr val="000066"/>
                </a:solidFill>
                <a:latin typeface="Arial Unicode MS" charset="0"/>
              </a:rPr>
              <a:t> More diet, consumption rates, food habits, etc.</a:t>
            </a:r>
          </a:p>
          <a:p>
            <a:pPr lvl="1" eaLnBrk="1" hangingPunct="1">
              <a:spcBef>
                <a:spcPct val="20000"/>
              </a:spcBef>
              <a:buClr>
                <a:srgbClr val="000066"/>
              </a:buClr>
              <a:buFontTx/>
              <a:buChar char="•"/>
            </a:pPr>
            <a:r>
              <a:rPr lang="en-US" sz="2600">
                <a:solidFill>
                  <a:srgbClr val="000066"/>
                </a:solidFill>
                <a:latin typeface="Arial Unicode MS" charset="0"/>
              </a:rPr>
              <a:t> More links between env. and vital rates, prod.</a:t>
            </a:r>
          </a:p>
          <a:p>
            <a:pPr eaLnBrk="1" hangingPunct="1">
              <a:spcBef>
                <a:spcPct val="20000"/>
              </a:spcBef>
              <a:buClr>
                <a:srgbClr val="000066"/>
              </a:buClr>
              <a:buFontTx/>
              <a:buChar char="•"/>
            </a:pPr>
            <a:r>
              <a:rPr lang="en-US" sz="2600">
                <a:solidFill>
                  <a:srgbClr val="000066"/>
                </a:solidFill>
                <a:latin typeface="Arial Unicode MS" charset="0"/>
              </a:rPr>
              <a:t> RESEARCH:</a:t>
            </a:r>
          </a:p>
          <a:p>
            <a:pPr lvl="1" eaLnBrk="1" hangingPunct="1">
              <a:spcBef>
                <a:spcPct val="20000"/>
              </a:spcBef>
              <a:buClr>
                <a:srgbClr val="000066"/>
              </a:buClr>
              <a:buFontTx/>
              <a:buChar char="•"/>
            </a:pPr>
            <a:r>
              <a:rPr lang="en-US" sz="2600">
                <a:solidFill>
                  <a:srgbClr val="000066"/>
                </a:solidFill>
                <a:latin typeface="Arial Unicode MS" charset="0"/>
              </a:rPr>
              <a:t> Pros and cons of applications</a:t>
            </a:r>
          </a:p>
          <a:p>
            <a:pPr lvl="1" eaLnBrk="1" hangingPunct="1">
              <a:spcBef>
                <a:spcPct val="20000"/>
              </a:spcBef>
              <a:buClr>
                <a:srgbClr val="000066"/>
              </a:buClr>
              <a:buFontTx/>
              <a:buChar char="•"/>
            </a:pPr>
            <a:r>
              <a:rPr lang="en-US" sz="2600">
                <a:solidFill>
                  <a:srgbClr val="000066"/>
                </a:solidFill>
                <a:latin typeface="Arial Unicode MS" charset="0"/>
              </a:rPr>
              <a:t> More case studies of applications</a:t>
            </a:r>
          </a:p>
          <a:p>
            <a:pPr lvl="1" eaLnBrk="1" hangingPunct="1">
              <a:spcBef>
                <a:spcPct val="20000"/>
              </a:spcBef>
              <a:buClr>
                <a:srgbClr val="000066"/>
              </a:buClr>
              <a:buFontTx/>
              <a:buChar char="•"/>
            </a:pPr>
            <a:r>
              <a:rPr lang="en-US" sz="2600">
                <a:solidFill>
                  <a:srgbClr val="000066"/>
                </a:solidFill>
                <a:latin typeface="Arial Unicode MS" charset="0"/>
              </a:rPr>
              <a:t> Sensitivities </a:t>
            </a:r>
          </a:p>
          <a:p>
            <a:pPr eaLnBrk="1" hangingPunct="1">
              <a:spcBef>
                <a:spcPct val="20000"/>
              </a:spcBef>
              <a:buClr>
                <a:srgbClr val="000066"/>
              </a:buClr>
              <a:buFontTx/>
              <a:buChar char="•"/>
            </a:pPr>
            <a:r>
              <a:rPr lang="en-US" sz="2600">
                <a:solidFill>
                  <a:srgbClr val="000066"/>
                </a:solidFill>
                <a:latin typeface="Arial Unicode MS" charset="0"/>
              </a:rPr>
              <a:t> PROCESS: </a:t>
            </a:r>
          </a:p>
          <a:p>
            <a:pPr lvl="1" eaLnBrk="1" hangingPunct="1">
              <a:spcBef>
                <a:spcPct val="20000"/>
              </a:spcBef>
              <a:buClr>
                <a:srgbClr val="000066"/>
              </a:buClr>
              <a:buFontTx/>
              <a:buChar char="•"/>
            </a:pPr>
            <a:r>
              <a:rPr lang="en-US" sz="2600">
                <a:solidFill>
                  <a:srgbClr val="000066"/>
                </a:solidFill>
                <a:latin typeface="Arial Unicode MS" charset="0"/>
              </a:rPr>
              <a:t> Needs to be more directly inserted into SARC/STAR/etc.</a:t>
            </a:r>
          </a:p>
        </p:txBody>
      </p:sp>
      <p:sp>
        <p:nvSpPr>
          <p:cNvPr id="68612" name="Line 4"/>
          <p:cNvSpPr>
            <a:spLocks noChangeShapeType="1"/>
          </p:cNvSpPr>
          <p:nvPr/>
        </p:nvSpPr>
        <p:spPr bwMode="auto">
          <a:xfrm>
            <a:off x="0" y="1066800"/>
            <a:ext cx="86868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08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EBFM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42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 Break!</a:t>
            </a:r>
          </a:p>
          <a:p>
            <a:endParaRPr lang="en-US" dirty="0" smtClean="0"/>
          </a:p>
          <a:p>
            <a:r>
              <a:rPr lang="en-US" dirty="0" smtClean="0"/>
              <a:t>Aggregate &amp; Ecosystem Models</a:t>
            </a:r>
          </a:p>
          <a:p>
            <a:endParaRPr lang="en-US" dirty="0" smtClean="0"/>
          </a:p>
          <a:p>
            <a:r>
              <a:rPr lang="en-US" dirty="0" smtClean="0"/>
              <a:t>Discussion on:</a:t>
            </a:r>
          </a:p>
          <a:p>
            <a:pPr marL="457200" lvl="1" indent="0">
              <a:buNone/>
            </a:pPr>
            <a:r>
              <a:rPr lang="en-US" dirty="0" smtClean="0"/>
              <a:t>Collie et al. 2014</a:t>
            </a:r>
          </a:p>
          <a:p>
            <a:pPr marL="457200" lvl="1" indent="0">
              <a:buNone/>
            </a:pPr>
            <a:r>
              <a:rPr lang="en-US" dirty="0" err="1" smtClean="0"/>
              <a:t>Plagányi</a:t>
            </a:r>
            <a:r>
              <a:rPr lang="en-US" dirty="0" smtClean="0"/>
              <a:t> et al. 2014</a:t>
            </a:r>
          </a:p>
          <a:p>
            <a:pPr marL="457200" lvl="1" indent="0">
              <a:buNone/>
            </a:pPr>
            <a:r>
              <a:rPr lang="en-US" dirty="0" smtClean="0"/>
              <a:t>Steele et al. 2013</a:t>
            </a:r>
          </a:p>
        </p:txBody>
      </p:sp>
    </p:spTree>
    <p:extLst>
      <p:ext uri="{BB962C8B-B14F-4D97-AF65-F5344CB8AC3E}">
        <p14:creationId xmlns:p14="http://schemas.microsoft.com/office/powerpoint/2010/main" val="300052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>
                <a:latin typeface="Arial" charset="0"/>
              </a:rPr>
              <a:t>What is a Model?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>
                <a:latin typeface="Arial" charset="0"/>
              </a:rPr>
              <a:t>A simplified abstraction of a more complicated object.</a:t>
            </a:r>
          </a:p>
          <a:p>
            <a:pPr lvl="1">
              <a:lnSpc>
                <a:spcPct val="90000"/>
              </a:lnSpc>
            </a:pPr>
            <a:r>
              <a:rPr lang="en-US" sz="2400">
                <a:solidFill>
                  <a:schemeClr val="hlink"/>
                </a:solidFill>
                <a:latin typeface="Arial" charset="0"/>
              </a:rPr>
              <a:t>Conceptual model</a:t>
            </a:r>
            <a:r>
              <a:rPr lang="en-US" sz="2400">
                <a:latin typeface="Arial" charset="0"/>
              </a:rPr>
              <a:t>: set of assumptions in natural language that describe a system.</a:t>
            </a:r>
          </a:p>
          <a:p>
            <a:pPr lvl="1">
              <a:lnSpc>
                <a:spcPct val="90000"/>
              </a:lnSpc>
            </a:pPr>
            <a:r>
              <a:rPr lang="en-US" sz="2400">
                <a:solidFill>
                  <a:schemeClr val="hlink"/>
                </a:solidFill>
                <a:latin typeface="Arial" charset="0"/>
              </a:rPr>
              <a:t>Mathematical model</a:t>
            </a:r>
            <a:r>
              <a:rPr lang="en-US" sz="2400">
                <a:latin typeface="Arial" charset="0"/>
              </a:rPr>
              <a:t>: set of assumptions represented mathematically that describe a system.</a:t>
            </a:r>
          </a:p>
          <a:p>
            <a:pPr>
              <a:lnSpc>
                <a:spcPct val="90000"/>
              </a:lnSpc>
            </a:pPr>
            <a:r>
              <a:rPr lang="en-US" sz="2800">
                <a:latin typeface="Arial" charset="0"/>
              </a:rPr>
              <a:t>The </a:t>
            </a:r>
            <a:r>
              <a:rPr lang="en-US" sz="2800">
                <a:solidFill>
                  <a:schemeClr val="hlink"/>
                </a:solidFill>
                <a:latin typeface="Arial" charset="0"/>
              </a:rPr>
              <a:t>assumptions</a:t>
            </a:r>
            <a:r>
              <a:rPr lang="en-US" sz="2800">
                <a:latin typeface="Arial" charset="0"/>
              </a:rPr>
              <a:t> underlying a model can be considered as </a:t>
            </a:r>
            <a:r>
              <a:rPr lang="en-US" sz="2800">
                <a:solidFill>
                  <a:schemeClr val="hlink"/>
                </a:solidFill>
                <a:latin typeface="Arial" charset="0"/>
              </a:rPr>
              <a:t>alternative hypotheses</a:t>
            </a:r>
            <a:r>
              <a:rPr lang="en-US" sz="2800">
                <a:latin typeface="Arial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>
                <a:latin typeface="Arial" charset="0"/>
              </a:rPr>
              <a:t>Why use mathematical models?</a:t>
            </a:r>
          </a:p>
        </p:txBody>
      </p:sp>
      <p:pic>
        <p:nvPicPr>
          <p:cNvPr id="22532" name="Picture 4" descr="model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5105400"/>
            <a:ext cx="5969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24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Use of models in fisheries and </a:t>
            </a:r>
            <a:r>
              <a:rPr lang="en-US" dirty="0" smtClean="0">
                <a:latin typeface="Arial" charset="0"/>
              </a:rPr>
              <a:t>conservation</a:t>
            </a:r>
            <a:endParaRPr lang="en-US" dirty="0">
              <a:latin typeface="Arial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/>
          <a:lstStyle/>
          <a:p>
            <a:r>
              <a:rPr lang="en-US" sz="2800">
                <a:latin typeface="Arial" charset="0"/>
              </a:rPr>
              <a:t>How many are there?</a:t>
            </a:r>
          </a:p>
          <a:p>
            <a:r>
              <a:rPr lang="en-US" sz="2800">
                <a:latin typeface="Arial" charset="0"/>
              </a:rPr>
              <a:t>Estimating extinction risk.</a:t>
            </a:r>
          </a:p>
          <a:p>
            <a:r>
              <a:rPr lang="en-US" sz="2800">
                <a:latin typeface="Arial" charset="0"/>
              </a:rPr>
              <a:t>How many can we harvest?</a:t>
            </a:r>
          </a:p>
          <a:p>
            <a:r>
              <a:rPr lang="en-US" sz="2800">
                <a:latin typeface="Arial" charset="0"/>
              </a:rPr>
              <a:t>System relationships and dynamics</a:t>
            </a:r>
          </a:p>
          <a:p>
            <a:r>
              <a:rPr lang="en-US" sz="2800">
                <a:latin typeface="Arial" charset="0"/>
              </a:rPr>
              <a:t>How well are hypotheses supported by data?</a:t>
            </a:r>
          </a:p>
          <a:p>
            <a:r>
              <a:rPr lang="en-US" sz="2800">
                <a:latin typeface="Arial" charset="0"/>
              </a:rPr>
              <a:t>Designing management programs</a:t>
            </a:r>
          </a:p>
        </p:txBody>
      </p:sp>
      <p:sp>
        <p:nvSpPr>
          <p:cNvPr id="2355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F11CAF-B9A6-7242-A3F9-2CF7723B8CED}" type="slidenum">
              <a:rPr lang="en-US"/>
              <a:pPr eaLnBrk="1" hangingPunct="1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6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686800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All you ever need to know for </a:t>
            </a:r>
            <a:r>
              <a:rPr lang="en-US" dirty="0" smtClean="0"/>
              <a:t>Population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Numbers </a:t>
            </a:r>
            <a:r>
              <a:rPr lang="en-US" dirty="0"/>
              <a:t>next year = numbers this </a:t>
            </a:r>
            <a:r>
              <a:rPr lang="en-US" dirty="0" smtClean="0"/>
              <a:t>year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    + births – deaths</a:t>
            </a:r>
            <a:br>
              <a:rPr lang="en-US" dirty="0" smtClean="0"/>
            </a:br>
            <a:r>
              <a:rPr lang="en-US" dirty="0" smtClean="0"/>
              <a:t>                                       + </a:t>
            </a:r>
            <a:r>
              <a:rPr lang="en-US" dirty="0"/>
              <a:t>immigrants – emigrants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1993900" y="3959225"/>
          <a:ext cx="5245100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1" name="Equation" r:id="rId3" imgW="1396800" imgH="609480" progId="Equation.3">
                  <p:embed/>
                </p:oleObj>
              </mc:Choice>
              <mc:Fallback>
                <p:oleObj name="Equation" r:id="rId3" imgW="139680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3959225"/>
                        <a:ext cx="5245100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4728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Simple</a:t>
            </a:r>
            <a:r>
              <a:rPr lang="en-US" dirty="0"/>
              <a:t>, yet comprehensive.</a:t>
            </a:r>
          </a:p>
          <a:p>
            <a:r>
              <a:rPr lang="en-US" dirty="0"/>
              <a:t>Major processes are implied, but not often explicitly parameterized.  </a:t>
            </a:r>
          </a:p>
          <a:p>
            <a:r>
              <a:rPr lang="en-US" dirty="0"/>
              <a:t>Any number of terms can be added to incorporate the appropriate level of explicitness for each process.</a:t>
            </a:r>
          </a:p>
          <a:p>
            <a:r>
              <a:rPr lang="en-US" dirty="0"/>
              <a:t>N can be </a:t>
            </a:r>
            <a:r>
              <a:rPr lang="en-US" dirty="0" smtClean="0"/>
              <a:t>a </a:t>
            </a:r>
            <a:r>
              <a:rPr lang="en-US" dirty="0"/>
              <a:t>species, a stock, a guild, an aggregate, etc.</a:t>
            </a:r>
          </a:p>
          <a:p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3001963" y="76200"/>
          <a:ext cx="317023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5" name="Equation" r:id="rId3" imgW="1091880" imgH="393480" progId="Equation.3">
                  <p:embed/>
                </p:oleObj>
              </mc:Choice>
              <mc:Fallback>
                <p:oleObj name="Equation" r:id="rId3" imgW="1091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76200"/>
                        <a:ext cx="3170237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880056"/>
      </p:ext>
    </p:extLst>
  </p:cSld>
  <p:clrMapOvr>
    <a:masterClrMapping/>
  </p:clrMapOvr>
</p:sld>
</file>

<file path=ppt/theme/theme1.xml><?xml version="1.0" encoding="utf-8"?>
<a:theme xmlns:a="http://schemas.openxmlformats.org/drawingml/2006/main" name="noaa_fisheries_presentation_template_final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4396</TotalTime>
  <Words>2957</Words>
  <Application>Microsoft Macintosh PowerPoint</Application>
  <PresentationFormat>On-screen Show (4:3)</PresentationFormat>
  <Paragraphs>470</Paragraphs>
  <Slides>57</Slides>
  <Notes>6</Notes>
  <HiddenSlides>3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noaa_fisheries_presentation_template_final</vt:lpstr>
      <vt:lpstr>NOAA Divider Slides</vt:lpstr>
      <vt:lpstr>NOAA Title Options</vt:lpstr>
      <vt:lpstr>GFAY_Custom</vt:lpstr>
      <vt:lpstr>Equation</vt:lpstr>
      <vt:lpstr>MAR 530: Ecosystem Based Fisheries Management</vt:lpstr>
      <vt:lpstr>Today’s Outline</vt:lpstr>
      <vt:lpstr>One Main Theme Throughout Course</vt:lpstr>
      <vt:lpstr>Simplified Schedule</vt:lpstr>
      <vt:lpstr>PowerPoint Presentation</vt:lpstr>
      <vt:lpstr>What is a Model?</vt:lpstr>
      <vt:lpstr>Use of models in fisheries and conservation</vt:lpstr>
      <vt:lpstr>All you ever need to know for Population Modeling</vt:lpstr>
      <vt:lpstr>PowerPoint Presentation</vt:lpstr>
      <vt:lpstr>PowerPoint Presentation</vt:lpstr>
      <vt:lpstr>Major ecological models used in fisheries</vt:lpstr>
      <vt:lpstr>Single Species Models in Fisheries</vt:lpstr>
      <vt:lpstr>Single Species Models in Fisheries</vt:lpstr>
      <vt:lpstr>Extended single-species models in fisheries</vt:lpstr>
      <vt:lpstr>Multi-species models in fisheries</vt:lpstr>
      <vt:lpstr>What difference does it make? Tactically: Biological Reference Points</vt:lpstr>
      <vt:lpstr>What difference does it make? Strategically: Tradeoffs</vt:lpstr>
      <vt:lpstr>Single Species Models</vt:lpstr>
      <vt:lpstr>Single Species Models</vt:lpstr>
      <vt:lpstr>Yield per Recruit</vt:lpstr>
      <vt:lpstr>Spawning Biomass per Recruit</vt:lpstr>
      <vt:lpstr>Spawner-Recruit Relationships</vt:lpstr>
      <vt:lpstr>Single Species Models</vt:lpstr>
      <vt:lpstr>Biomass dynamic (Surplus production) models</vt:lpstr>
      <vt:lpstr>Graham-Schaefer production model (logistic growth)</vt:lpstr>
      <vt:lpstr>Single Species Models</vt:lpstr>
      <vt:lpstr>Age-Structured Models</vt:lpstr>
      <vt:lpstr>PowerPoint Presentation</vt:lpstr>
      <vt:lpstr>Age-structured models</vt:lpstr>
      <vt:lpstr>PowerPoint Presentation</vt:lpstr>
      <vt:lpstr>Extended Single Species Models</vt:lpstr>
      <vt:lpstr>Extended Single Species Models</vt:lpstr>
      <vt:lpstr>Extended Single Species Models</vt:lpstr>
      <vt:lpstr>Extended Single Species Models</vt:lpstr>
      <vt:lpstr>Adding Predation Longspine thornyhead, U.S. West Coast </vt:lpstr>
      <vt:lpstr>Gulf of Maine-Georges Bank Atlantic herring</vt:lpstr>
      <vt:lpstr>Climate effect on Recruitment Bering Sea Walleye pollock</vt:lpstr>
      <vt:lpstr>Challenges in implementing extended single-species approaches</vt:lpstr>
      <vt:lpstr>Multispecies models</vt:lpstr>
      <vt:lpstr>A simple multispecies model</vt:lpstr>
      <vt:lpstr>Multispecies Models</vt:lpstr>
      <vt:lpstr>Multispecies Models</vt:lpstr>
      <vt:lpstr>Multispecies Models</vt:lpstr>
      <vt:lpstr>PowerPoint Presentation</vt:lpstr>
      <vt:lpstr>Multispecies statistical catch-at-age models</vt:lpstr>
      <vt:lpstr>Multispecies statistical catch-at-age models</vt:lpstr>
      <vt:lpstr>Multispecies Models</vt:lpstr>
      <vt:lpstr>Minimal Realistic Models</vt:lpstr>
      <vt:lpstr>Barents Sea Minke Whales-Cod-Capelin EXAMPLE</vt:lpstr>
      <vt:lpstr>PowerPoint Presentation</vt:lpstr>
      <vt:lpstr>Models of Intermediate Complexity</vt:lpstr>
      <vt:lpstr>Multispecies Models</vt:lpstr>
      <vt:lpstr>Conclusions</vt:lpstr>
      <vt:lpstr>PowerPoint Presentation</vt:lpstr>
      <vt:lpstr>PowerPoint Presentation</vt:lpstr>
      <vt:lpstr>Doing EBFM </vt:lpstr>
      <vt:lpstr>What’s Next?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 </dc:subject>
  <dc:creator>Gavin Fay</dc:creator>
  <cp:keywords/>
  <dc:description/>
  <cp:lastModifiedBy>Gavin Fay</cp:lastModifiedBy>
  <cp:revision>331</cp:revision>
  <dcterms:created xsi:type="dcterms:W3CDTF">2014-06-04T00:44:42Z</dcterms:created>
  <dcterms:modified xsi:type="dcterms:W3CDTF">2015-03-13T13:05:34Z</dcterms:modified>
  <cp:category/>
</cp:coreProperties>
</file>